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0" r:id="rId2"/>
    <p:sldMasterId id="2147483808" r:id="rId3"/>
    <p:sldMasterId id="2147483784" r:id="rId4"/>
    <p:sldMasterId id="2147483796" r:id="rId5"/>
    <p:sldMasterId id="2147483772" r:id="rId6"/>
  </p:sldMasterIdLst>
  <p:notesMasterIdLst>
    <p:notesMasterId r:id="rId36"/>
  </p:notesMasterIdLst>
  <p:handoutMasterIdLst>
    <p:handoutMasterId r:id="rId37"/>
  </p:handoutMasterIdLst>
  <p:sldIdLst>
    <p:sldId id="482" r:id="rId7"/>
    <p:sldId id="531" r:id="rId8"/>
    <p:sldId id="428" r:id="rId9"/>
    <p:sldId id="538" r:id="rId10"/>
    <p:sldId id="596" r:id="rId11"/>
    <p:sldId id="523" r:id="rId12"/>
    <p:sldId id="524" r:id="rId13"/>
    <p:sldId id="540" r:id="rId14"/>
    <p:sldId id="489" r:id="rId15"/>
    <p:sldId id="590" r:id="rId16"/>
    <p:sldId id="537" r:id="rId17"/>
    <p:sldId id="543" r:id="rId18"/>
    <p:sldId id="550" r:id="rId19"/>
    <p:sldId id="551" r:id="rId20"/>
    <p:sldId id="552" r:id="rId21"/>
    <p:sldId id="553" r:id="rId22"/>
    <p:sldId id="559" r:id="rId23"/>
    <p:sldId id="561" r:id="rId24"/>
    <p:sldId id="591" r:id="rId25"/>
    <p:sldId id="564" r:id="rId26"/>
    <p:sldId id="565" r:id="rId27"/>
    <p:sldId id="593" r:id="rId28"/>
    <p:sldId id="592" r:id="rId29"/>
    <p:sldId id="571" r:id="rId30"/>
    <p:sldId id="595" r:id="rId31"/>
    <p:sldId id="528" r:id="rId32"/>
    <p:sldId id="587" r:id="rId33"/>
    <p:sldId id="480" r:id="rId34"/>
    <p:sldId id="539" r:id="rId35"/>
  </p:sldIdLst>
  <p:sldSz cx="12192000" cy="6858000"/>
  <p:notesSz cx="7023100" cy="93091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38A"/>
    <a:srgbClr val="5987C5"/>
    <a:srgbClr val="DFE7F1"/>
    <a:srgbClr val="F7F1DD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5731" autoAdjust="0"/>
  </p:normalViewPr>
  <p:slideViewPr>
    <p:cSldViewPr snapToGrid="0" showGuides="1">
      <p:cViewPr>
        <p:scale>
          <a:sx n="66" d="100"/>
          <a:sy n="66" d="100"/>
        </p:scale>
        <p:origin x="2196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 snapToGrid="0">
      <p:cViewPr varScale="1">
        <p:scale>
          <a:sx n="53" d="100"/>
          <a:sy n="53" d="100"/>
        </p:scale>
        <p:origin x="281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pPr>
            <a:r>
              <a:rPr lang="es-ES" sz="3600" b="0" dirty="0" smtClean="0">
                <a:solidFill>
                  <a:schemeClr val="accent4"/>
                </a:solidFill>
                <a:latin typeface="+mj-lt"/>
              </a:rPr>
              <a:t>Estudio de Impacto de Trabajo de Sobreviviente de Violencia Doméstica y Asalto Sexual </a:t>
            </a:r>
            <a:endParaRPr lang="en-US" sz="3600" b="0" dirty="0">
              <a:solidFill>
                <a:schemeClr val="accent4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0887339838389829"/>
          <c:y val="3.1857710920622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bg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Survivor Survey - Impact on Work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71 %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B7-497D-99A8-5D57359672DE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51%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B7-497D-99A8-5D57359672DE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48%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B7-497D-99A8-5D57359672DE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33 %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B7-497D-99A8-5D57359672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Dificultades Concentrandose en el Trabajo</c:v>
                </c:pt>
                <c:pt idx="1">
                  <c:v>TEPT trabajo impactado</c:v>
                </c:pt>
                <c:pt idx="2">
                  <c:v>Menos Productivo en el Trabajo</c:v>
                </c:pt>
                <c:pt idx="3">
                  <c:v>temerosa por la seguridad mientras trabaja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71.28</c:v>
                </c:pt>
                <c:pt idx="1">
                  <c:v>51.06</c:v>
                </c:pt>
                <c:pt idx="2">
                  <c:v>47.87</c:v>
                </c:pt>
                <c:pt idx="3">
                  <c:v>32.979999999999997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B7-497D-99A8-5D57359672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4734608"/>
        <c:axId val="314735392"/>
      </c:barChart>
      <c:catAx>
        <c:axId val="31473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735392"/>
        <c:crosses val="autoZero"/>
        <c:auto val="0"/>
        <c:lblAlgn val="ctr"/>
        <c:lblOffset val="100"/>
        <c:noMultiLvlLbl val="0"/>
      </c:catAx>
      <c:valAx>
        <c:axId val="31473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Porcentaje de Encuestados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8019510632113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73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0.12071</cdr:x>
      <cdr:y>0.84708</cdr:y>
    </cdr:from>
    <cdr:to>
      <cdr:x>0.22154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4792" y="57345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“Bienvenidos</a:t>
            </a:r>
            <a:r>
              <a:rPr lang="en-US" baseline="0" dirty="0" smtClean="0"/>
              <a:t> al entrenamiento de hoy</a:t>
            </a:r>
            <a:r>
              <a:rPr lang="en-US" dirty="0" smtClean="0"/>
              <a:t>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"Antes de aprender a intervenir para evitar el asalto sexual, es importante entender un poco más sobre el tema.</a:t>
            </a:r>
          </a:p>
          <a:p>
            <a:endParaRPr lang="en-US" dirty="0" smtClean="0"/>
          </a:p>
          <a:p>
            <a:r>
              <a:rPr lang="en-US" b="1" i="1" dirty="0" smtClean="0"/>
              <a:t>Pregunta a</a:t>
            </a:r>
            <a:r>
              <a:rPr lang="en-US" b="1" i="1" baseline="0" dirty="0" smtClean="0"/>
              <a:t> </a:t>
            </a:r>
            <a:r>
              <a:rPr lang="en-US" b="1" i="1" dirty="0" smtClean="0"/>
              <a:t>la Audiencia: “</a:t>
            </a:r>
            <a:r>
              <a:rPr lang="es-ES" b="0" i="0" dirty="0" smtClean="0"/>
              <a:t>¿Alguno de nuestros participantes hoy han  participado en una capacitación sobre asalto sexual? “</a:t>
            </a:r>
          </a:p>
          <a:p>
            <a:r>
              <a:rPr lang="en-US" dirty="0" smtClean="0"/>
              <a:t>(Mire a ver si alguien levanta</a:t>
            </a:r>
            <a:r>
              <a:rPr lang="en-US" baseline="0" dirty="0" smtClean="0"/>
              <a:t> la mano</a:t>
            </a:r>
            <a:r>
              <a:rPr lang="en-US" dirty="0" smtClean="0"/>
              <a:t>)</a:t>
            </a:r>
          </a:p>
          <a:p>
            <a:r>
              <a:rPr lang="es-ES" b="1" i="1" dirty="0" smtClean="0"/>
              <a:t>En caso afirmativo</a:t>
            </a:r>
            <a:r>
              <a:rPr lang="es-ES" dirty="0" smtClean="0"/>
              <a:t>: "Es genial ver a algunos de ustedes están familiarizados con este problema. Para aquellos de ustedes que no están tan familiarizados, vamos a tomar un poco de tiempo para responder esperemos pregunta que pueda tener ".</a:t>
            </a:r>
          </a:p>
          <a:p>
            <a:endParaRPr lang="es-ES" b="0" i="0" dirty="0" smtClean="0"/>
          </a:p>
          <a:p>
            <a:r>
              <a:rPr lang="en-US" b="1" i="1" dirty="0" smtClean="0"/>
              <a:t>Si nadie levanta</a:t>
            </a:r>
            <a:r>
              <a:rPr lang="en-US" b="1" i="1" baseline="0" dirty="0" smtClean="0"/>
              <a:t> la mano“ </a:t>
            </a:r>
            <a:r>
              <a:rPr lang="es-ES" dirty="0" smtClean="0"/>
              <a:t>Eso está bien, a finales del</a:t>
            </a:r>
            <a:r>
              <a:rPr lang="es-ES" baseline="0" dirty="0" smtClean="0"/>
              <a:t> dia de</a:t>
            </a:r>
            <a:r>
              <a:rPr lang="es-ES" dirty="0" smtClean="0"/>
              <a:t> hoy todo el mundo va a estar más familiarizado con el tema."</a:t>
            </a:r>
            <a:endParaRPr lang="es-ES" b="1" i="1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[SIGUIENTE</a:t>
            </a:r>
            <a:r>
              <a:rPr lang="en-US" sz="1200" baseline="0" dirty="0" smtClean="0"/>
              <a:t> DIAPOSITIVO]</a:t>
            </a:r>
            <a:endParaRPr lang="en-US" sz="120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dirty="0" smtClean="0">
                <a:effectLst/>
              </a:rPr>
              <a:t>"Podríamos pasar toda la sesión de hoy sólo sobre la violencia sexual, pero ya que tenemos mucho camino por recorrer, vamos a centrarse en responder a estas cinco preguntas:" 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Leer diapositiva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[SIGUIENTE</a:t>
            </a:r>
            <a:r>
              <a:rPr lang="en-US" sz="1200" baseline="0" dirty="0" smtClean="0"/>
              <a:t> DIAPOSITIVA]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28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“Let’s start by defining sexual</a:t>
            </a:r>
            <a:r>
              <a:rPr lang="en-US" sz="1600" baseline="0" dirty="0" smtClean="0">
                <a:solidFill>
                  <a:schemeClr val="accent3"/>
                </a:solidFill>
              </a:rPr>
              <a:t> assault and sexual violence: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ES" sz="1600" dirty="0" smtClean="0">
                <a:effectLst/>
              </a:rPr>
              <a:t>"Vamos a empezar por la definición de asalto sexual y la violencia sexual: </a:t>
            </a:r>
            <a:br>
              <a:rPr lang="es-ES" sz="1600" dirty="0" smtClean="0">
                <a:effectLst/>
              </a:rPr>
            </a:br>
            <a:r>
              <a:rPr lang="es-ES" sz="1600" dirty="0" smtClean="0">
                <a:effectLst/>
              </a:rPr>
              <a:t/>
            </a:r>
            <a:br>
              <a:rPr lang="es-ES" sz="1600" dirty="0" smtClean="0">
                <a:effectLst/>
              </a:rPr>
            </a:br>
            <a:r>
              <a:rPr lang="es-ES" sz="1600" dirty="0" smtClean="0">
                <a:effectLst/>
              </a:rPr>
              <a:t>"Los Centros para el Control y la Prevención de Enfermedades define la violencia sexual y asalto sexual como la siguiente: </a:t>
            </a:r>
            <a:br>
              <a:rPr lang="es-ES" sz="1600" dirty="0" smtClean="0">
                <a:effectLst/>
              </a:rPr>
            </a:br>
            <a:r>
              <a:rPr lang="es-ES" sz="1600" dirty="0" smtClean="0">
                <a:effectLst/>
              </a:rPr>
              <a:t/>
            </a:r>
            <a:br>
              <a:rPr lang="es-ES" sz="1600" dirty="0" smtClean="0">
                <a:effectLst/>
              </a:rPr>
            </a:br>
            <a:r>
              <a:rPr lang="es-ES" sz="1600" dirty="0" smtClean="0">
                <a:effectLst/>
              </a:rPr>
              <a:t>(Leer diapositiva) </a:t>
            </a:r>
            <a:br>
              <a:rPr lang="es-ES" sz="1600" dirty="0" smtClean="0">
                <a:effectLst/>
              </a:rPr>
            </a:br>
            <a:r>
              <a:rPr lang="es-ES" sz="1600" dirty="0" smtClean="0">
                <a:effectLst/>
              </a:rPr>
              <a:t/>
            </a:r>
            <a:br>
              <a:rPr lang="es-ES" sz="1600" dirty="0" smtClean="0">
                <a:effectLst/>
              </a:rPr>
            </a:br>
            <a:r>
              <a:rPr lang="es-ES" sz="1600" dirty="0" smtClean="0">
                <a:effectLst/>
              </a:rPr>
              <a:t>(después de la definición de lectura de la violencia sexual): </a:t>
            </a:r>
            <a:br>
              <a:rPr lang="es-ES" sz="1600" dirty="0" smtClean="0">
                <a:effectLst/>
              </a:rPr>
            </a:br>
            <a:r>
              <a:rPr lang="es-ES" sz="1600" dirty="0" smtClean="0">
                <a:effectLst/>
              </a:rPr>
              <a:t>"La violencia sexual abarca una serie de delitos, incluyendo: </a:t>
            </a:r>
            <a:br>
              <a:rPr lang="es-ES" sz="1600" dirty="0" smtClean="0">
                <a:effectLst/>
              </a:rPr>
            </a:br>
            <a:r>
              <a:rPr lang="es-ES" sz="1600" dirty="0" smtClean="0">
                <a:effectLst/>
              </a:rPr>
              <a:t>  - un acto sexual sin consentimiento completado (es decir, violación) </a:t>
            </a:r>
            <a:br>
              <a:rPr lang="es-ES" sz="1600" dirty="0" smtClean="0">
                <a:effectLst/>
              </a:rPr>
            </a:br>
            <a:r>
              <a:rPr lang="es-ES" sz="1600" dirty="0" smtClean="0">
                <a:effectLst/>
              </a:rPr>
              <a:t> - un acto sexual sin consentimiento intentado </a:t>
            </a:r>
            <a:br>
              <a:rPr lang="es-ES" sz="1600" dirty="0" smtClean="0">
                <a:effectLst/>
              </a:rPr>
            </a:br>
            <a:r>
              <a:rPr lang="es-ES" sz="1600" dirty="0" smtClean="0">
                <a:effectLst/>
              </a:rPr>
              <a:t>  -contacto sexual abusivo (es decir, contacto físico no deseado) </a:t>
            </a:r>
            <a:br>
              <a:rPr lang="es-ES" sz="1600" dirty="0" smtClean="0">
                <a:effectLst/>
              </a:rPr>
            </a:br>
            <a:r>
              <a:rPr lang="es-ES" sz="1600" dirty="0" smtClean="0">
                <a:effectLst/>
              </a:rPr>
              <a:t>  -abuso sexual sin contacto (por ejemplo, amenaza de violencia sexual, exhibicionismo, acoso sexual verbal) "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2400" dirty="0" smtClean="0"/>
              <a:t>[SIGUENTE DIAPOSITIVA</a:t>
            </a:r>
            <a:r>
              <a:rPr lang="en-US" sz="2400" baseline="0" dirty="0" smtClean="0"/>
              <a:t>]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22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dirty="0" smtClean="0">
                <a:effectLst/>
              </a:rPr>
              <a:t>"Tome un momento para pensar acerca de cómo se retrata violación en la cultura popular. Cuando se imagina un perpetrador, que viene a la mente? "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i="1" dirty="0" smtClean="0">
                <a:effectLst/>
              </a:rPr>
              <a:t>Antes de avanzar a la siguiente diapositiva:</a:t>
            </a:r>
            <a:br>
              <a:rPr lang="es-ES" i="1" dirty="0" smtClean="0">
                <a:effectLst/>
              </a:rPr>
            </a:br>
            <a:r>
              <a:rPr lang="es-ES" dirty="0" smtClean="0">
                <a:effectLst/>
              </a:rPr>
              <a:t>"¿Alguna idea sobre lo que viene a la mente, sobre la base de lo que hemos visto en nuestros medios de comunicación y la cultura popular?"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[SIGUIENTE DIAPOSITIVA</a:t>
            </a:r>
            <a:r>
              <a:rPr lang="en-US" sz="1200" baseline="0" dirty="0" smtClean="0"/>
              <a:t>]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37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"En la cultura popular, los perpetradores de asalto sexual son a menudo retratados como extraños que atacan al aire libre“</a:t>
            </a:r>
          </a:p>
          <a:p>
            <a:endParaRPr lang="es-ES" sz="1200" dirty="0" smtClean="0"/>
          </a:p>
          <a:p>
            <a:r>
              <a:rPr lang="en-US" sz="1200" dirty="0" smtClean="0"/>
              <a:t>[SIGUIENTE</a:t>
            </a:r>
            <a:r>
              <a:rPr lang="en-US" sz="1200" baseline="0" dirty="0" smtClean="0"/>
              <a:t> DIAPOSITIVA]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28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"En realidad, eso no es generalmente el caso.“</a:t>
            </a:r>
          </a:p>
          <a:p>
            <a:endParaRPr lang="es-ES" sz="1200" dirty="0" smtClean="0"/>
          </a:p>
          <a:p>
            <a:r>
              <a:rPr lang="en-US" sz="1200" dirty="0" smtClean="0"/>
              <a:t>[SIGUIENTE DIAPOSITIVA</a:t>
            </a:r>
            <a:r>
              <a:rPr lang="en-US" sz="1200" baseline="0" dirty="0" smtClean="0"/>
              <a:t>]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96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[LEA</a:t>
            </a:r>
            <a:r>
              <a:rPr lang="en-US" baseline="0" dirty="0" smtClean="0"/>
              <a:t> DIAPOSITIVA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[PROXIMA DIAPOSITIVA</a:t>
            </a:r>
            <a:r>
              <a:rPr lang="en-US" sz="1200" baseline="0" dirty="0" smtClean="0"/>
              <a:t>]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63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es-ES" dirty="0" smtClean="0">
                <a:effectLst/>
              </a:rPr>
              <a:t>Hemos definido asalto sexual, pero también vamos a hablar un poco sobre lo que es el consentimiento, y no lo es. </a:t>
            </a:r>
          </a:p>
          <a:p>
            <a:pPr marL="0" indent="0" rtl="0">
              <a:buFont typeface="Arial" panose="020B0604020202020204" pitchFamily="34" charset="0"/>
              <a:buNone/>
            </a:pPr>
            <a:endParaRPr lang="es-ES" dirty="0" smtClean="0">
              <a:effectLst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 smtClean="0">
                <a:effectLst/>
              </a:rPr>
              <a:t>"Cuando las actividades sexuales consensuales, significa que los implicados han acordado lo que están haciendo y han dado su permiso. “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 smtClean="0">
                <a:effectLst/>
              </a:rPr>
              <a:t>"El sexo sin el consentimiento de alguien o permiso es una violación."</a:t>
            </a:r>
          </a:p>
          <a:p>
            <a:pPr marL="0" lvl="0" indent="0">
              <a:buSzPct val="70000"/>
              <a:buFont typeface="Arial" panose="020B0604020202020204" pitchFamily="34" charset="0"/>
              <a:buNone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SzPct val="70000"/>
              <a:buFont typeface="Wingdings" panose="05000000000000000000" pitchFamily="2" charset="2"/>
              <a:buNone/>
            </a:pPr>
            <a:r>
              <a:rPr lang="en-US" sz="1200" dirty="0" smtClean="0"/>
              <a:t>[SIGUIENTE</a:t>
            </a:r>
            <a:r>
              <a:rPr lang="en-US" sz="1200" baseline="0" dirty="0" smtClean="0"/>
              <a:t> DIAPOSITIVA]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56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s-ES" sz="3200" dirty="0" smtClean="0"/>
              <a:t>"" El consentimiento es un acuerdo claro y sin ambigüedades en todas las etapas de un encuentro sexual-si besar, tocar, o tener relaciones sexuales. "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Haga clic en: </a:t>
            </a:r>
            <a:br>
              <a:rPr lang="es-ES" sz="3200" dirty="0" smtClean="0"/>
            </a:br>
            <a:r>
              <a:rPr lang="es-ES" sz="3200" dirty="0" smtClean="0"/>
              <a:t>"El consentimiento no puede ser asumida." 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Haga clic del ratón: </a:t>
            </a:r>
            <a:br>
              <a:rPr lang="es-ES" sz="3200" dirty="0" smtClean="0"/>
            </a:br>
            <a:r>
              <a:rPr lang="es-ES" sz="3200" dirty="0" smtClean="0"/>
              <a:t>"El silencio no implica consentimiento; la ausencia de un "no" no es un "sí". 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Haga clic del ratón: </a:t>
            </a:r>
            <a:br>
              <a:rPr lang="es-ES" sz="3200" dirty="0" smtClean="0"/>
            </a:br>
            <a:r>
              <a:rPr lang="es-ES" sz="3200" dirty="0" smtClean="0"/>
              <a:t>"No se puede confiar en las interacciones sexuales pasadas a asumir que usted tiene consentimiento. Y, el consentimiento para algunas acciones sexuales no implica el consentimiento para otras acciones. (Por ejemplo, consintiendo beso no significa consentir relaciones sexuales.) "</a:t>
            </a:r>
            <a:endParaRPr lang="en-US" sz="32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sz="3200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200" dirty="0" smtClean="0"/>
              <a:t>[SIGUIENTE</a:t>
            </a:r>
            <a:r>
              <a:rPr lang="en-US" sz="3200" baseline="0" dirty="0" smtClean="0"/>
              <a:t> DIAPOSITIVO]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01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/>
              <a:t>"En muchos estados, incluyendo Ohio, una persona intoxicada que está" sustancialmente dañada "(o" incapacitado ") no puede legalmente dar el consentimiento." </a:t>
            </a:r>
            <a:br>
              <a:rPr lang="es-ES" sz="4400" dirty="0" smtClean="0"/>
            </a:br>
            <a:r>
              <a:rPr lang="es-ES" sz="4400" dirty="0" smtClean="0"/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/>
              <a:t>[SIGUIENTE DIAPOSITIVA]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9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“Mi nombre es[Nombre] y yo soy la[titulo] en [organización /compañia]. </a:t>
            </a:r>
            <a:r>
              <a:rPr lang="es-ES" dirty="0" smtClean="0"/>
              <a:t>Voy a estar facilitando el entrenamiento de hoy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  <a:p>
            <a:r>
              <a:rPr lang="es-ES" dirty="0" smtClean="0"/>
              <a:t>El entrenamiento de hoy es una formación piloto desarrollado por el</a:t>
            </a:r>
            <a:r>
              <a:rPr lang="es-ES" baseline="0" dirty="0" smtClean="0"/>
              <a:t> proyecto</a:t>
            </a:r>
            <a:r>
              <a:rPr lang="es-ES" dirty="0" smtClean="0"/>
              <a:t> Vea las Señales, Denuncia. Yo sirvo en la junta asesora para el Ver las Señales, Denuncia proyecto, que es cómo llegué a formar parte del entrenamiento hoy. [Y, sé que tenemos un miembro / a varios miembros de nuestra junta asesora corporativa aquí también. ¿Puedes levantar las manos? ¡Hola! Me alegro de verte!</a:t>
            </a:r>
            <a:endParaRPr lang="en-US" dirty="0" smtClean="0"/>
          </a:p>
          <a:p>
            <a:endParaRPr lang="en-US" b="1" dirty="0" smtClean="0"/>
          </a:p>
          <a:p>
            <a:r>
              <a:rPr lang="es-ES" b="1" dirty="0" smtClean="0"/>
              <a:t>Sólo un poco de antecedentes de el</a:t>
            </a:r>
            <a:r>
              <a:rPr lang="es-ES" dirty="0" smtClean="0"/>
              <a:t> </a:t>
            </a:r>
            <a:r>
              <a:rPr lang="es-ES" b="1" dirty="0" smtClean="0"/>
              <a:t>proyecto</a:t>
            </a:r>
            <a:r>
              <a:rPr lang="en-US" b="1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El proyecto está financiado por la Fundación Avon para la Mujer y coordinado por la Red de Ohio Violencia Doméstica (ODVN) y la Alianza de Ohio para Poner Fin a la Violencia Sexual (OAESV)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Vea las Señales, Denuncie</a:t>
            </a:r>
            <a:r>
              <a:rPr lang="en-US" sz="1200" baseline="0" dirty="0" smtClean="0"/>
              <a:t> </a:t>
            </a:r>
            <a:r>
              <a:rPr lang="es-ES" dirty="0" smtClean="0"/>
              <a:t>es un programa gratuito, basado en línea de formación que instruye a los empleadores y los empleados manera de intervenir de forma segura como un espectador para prevenir la violencia doméstica y sexual, tanto si se produce en el lugar de trabajo o en la comunidad.</a:t>
            </a:r>
            <a:r>
              <a:rPr lang="en-US" sz="1200" dirty="0" smtClean="0"/>
              <a:t>. </a:t>
            </a:r>
          </a:p>
          <a:p>
            <a:endParaRPr lang="en-US" sz="1200" dirty="0" smtClean="0"/>
          </a:p>
          <a:p>
            <a:pPr lvl="0"/>
            <a:r>
              <a:rPr lang="es-ES" dirty="0" smtClean="0"/>
              <a:t>“El programa ofrece cursos de capacitación en persona (como éste), así como lecciones de vídeo en línea para las personas a participar en a su propio ritmo ".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[SIGUIENTE</a:t>
            </a:r>
            <a:r>
              <a:rPr lang="en-US" sz="1200" baseline="0" dirty="0" smtClean="0"/>
              <a:t> DIAPOSITIVA]</a:t>
            </a:r>
            <a:endParaRPr lang="en-US" sz="1200" dirty="0" smtClean="0"/>
          </a:p>
          <a:p>
            <a:endParaRPr lang="en-US" dirty="0" smtClean="0"/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69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b="1" dirty="0" smtClean="0">
              <a:solidFill>
                <a:schemeClr val="accent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accent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1600" dirty="0" smtClean="0"/>
              <a:t>Hay un montón de ideas falsas sobre el alcohol y el asalto sexual. Vamos a hablar de algunos de los hechos de hoy ". </a:t>
            </a:r>
            <a:br>
              <a:rPr lang="es-ES" sz="1600" dirty="0" smtClean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(CLIC) </a:t>
            </a:r>
            <a:br>
              <a:rPr lang="es-ES" sz="1600" dirty="0" smtClean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"En primer lugar, el alcohol es un arma que algunos perpetradores usan para controlar a sus víctimas y hacerlos impotentes.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q"/>
            </a:pPr>
            <a:r>
              <a:rPr lang="es-ES" dirty="0" smtClean="0"/>
              <a:t>Los perpetradores a menudo buscan víctimas intoxicadas que tienen vulnerabilidades más altas.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q"/>
            </a:pPr>
            <a:r>
              <a:rPr lang="es-ES" dirty="0" smtClean="0"/>
              <a:t>Como parte de un plan para cometer actos de violencia sexual, un agresor puede animar a la víctima a consumir alcohol, o puede identificar a una persona que ya está borracho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smtClean="0"/>
              <a:t>El alcohol no es una causa de la violación; es sólo una de las muchas herramientas que los perpetradores utilizan para cometer un crimen ".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</a:pPr>
            <a:endParaRPr lang="en-US" dirty="0" smtClean="0"/>
          </a:p>
          <a:p>
            <a:r>
              <a:rPr lang="en-US" dirty="0" smtClean="0"/>
              <a:t>[SIGUIENTE</a:t>
            </a:r>
            <a:r>
              <a:rPr lang="en-US" baseline="0" dirty="0" smtClean="0"/>
              <a:t> DIAPOSITIVA]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80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accent3"/>
                </a:solidFill>
              </a:rPr>
              <a:t>“Segundo,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accent3"/>
                </a:solidFill>
              </a:rPr>
              <a:t>(clic)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1" dirty="0" smtClean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400" dirty="0" smtClean="0"/>
              <a:t>"Una víctima de asalto sexual no debería ser culpado por el delito, ya que optaron por beber o usar drogas.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smtClean="0"/>
              <a:t>Para decir que alguien "se lo buscó" por beber o usar otras drogas culpa a la víctima y no responsabilizar a los perpetradores de delitos responsable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171450" indent="-171450">
              <a:buSzPct val="70000"/>
              <a:buFont typeface="Wingdings" panose="05000000000000000000" pitchFamily="2" charset="2"/>
              <a:buChar char="q"/>
            </a:pPr>
            <a:r>
              <a:rPr lang="es-ES" dirty="0" smtClean="0"/>
              <a:t>Los perpetradores que opten por cometer actos de violencia sexual son los únicos responsables de sus actos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 marL="457200" indent="-457200">
              <a:buSzPct val="70000"/>
              <a:buFont typeface="Wingdings" panose="05000000000000000000" pitchFamily="2" charset="2"/>
              <a:buChar char="q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SzPct val="70000"/>
              <a:buFont typeface="Wingdings" panose="05000000000000000000" pitchFamily="2" charset="2"/>
              <a:buNone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SzPct val="70000"/>
              <a:buFont typeface="Wingdings" panose="05000000000000000000" pitchFamily="2" charset="2"/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[SIGUIENTE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DIAPOSITIVA]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61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"Hay muchas maneras de que el trauma de la violencia sexual afecta a las víctimas, y que se centrarán específicamente en cómo esto impacta lugares de trabajo." </a:t>
            </a:r>
            <a:br>
              <a:rPr lang="es-ES" dirty="0" smtClean="0"/>
            </a:br>
            <a:r>
              <a:rPr lang="es-ES" dirty="0" smtClean="0"/>
              <a:t>[SIGUIENTE</a:t>
            </a:r>
            <a:r>
              <a:rPr lang="es-ES" baseline="0" dirty="0" smtClean="0"/>
              <a:t> DIAPOSITIVA</a:t>
            </a:r>
            <a:r>
              <a:rPr lang="es-E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75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sz="1400" dirty="0" smtClean="0">
                <a:effectLst/>
              </a:rPr>
              <a:t>"Si bien la experiencia y la recuperación de todos los sobrevivientes es diferente, la mayoría de los sobrevivientes experimentan algunas o todas de las siguientes reacciones al trauma de  violencia sexual. Las víctimas pueden experimentar estas reacciones inmediatamente después del trauma o años más tarde. </a:t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/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>[Haga clic] </a:t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/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>"</a:t>
            </a:r>
            <a:r>
              <a:rPr lang="es-ES" sz="1400" b="1" dirty="0" smtClean="0">
                <a:effectLst/>
              </a:rPr>
              <a:t>Algunos de los impactos emocionales incluyen </a:t>
            </a:r>
            <a:r>
              <a:rPr lang="es-ES" sz="1400" dirty="0" smtClean="0">
                <a:effectLst/>
              </a:rPr>
              <a:t>incredulidad, tristeza, ansiedad, ira, irritabilidad, necesidad, sensación de entumecimiento, cambios de humor, la desconfianza, el miedo, la baja autoestima" </a:t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/>
            </a:r>
            <a:br>
              <a:rPr lang="es-ES" sz="1400" dirty="0" smtClean="0">
                <a:effectLst/>
              </a:rPr>
            </a:br>
            <a:r>
              <a:rPr lang="es-ES" sz="1400" b="1" dirty="0" smtClean="0">
                <a:effectLst/>
              </a:rPr>
              <a:t>Físicamente, una víctima puede experimentar </a:t>
            </a:r>
            <a:r>
              <a:rPr lang="es-ES" sz="1400" dirty="0" smtClean="0">
                <a:effectLst/>
              </a:rPr>
              <a:t>dolores en el cuerpo / dolores, fatiga, malestar estomacal, cambios en los patrones de alimentación y sueño, pesadillas, un aumento de la respuesta de sobresalto, el embarazo y síndrome de estrés postraumático. De hecho, las víctimas de asalto sexual son 6 veces más probabilidades de sufrir de trastorno de estrés postraumático (TEPT). "</a:t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/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>Haga clic en: </a:t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/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>"</a:t>
            </a:r>
            <a:r>
              <a:rPr lang="es-ES" sz="1400" b="1" dirty="0" smtClean="0">
                <a:effectLst/>
              </a:rPr>
              <a:t>Impactos trauma la víctima mentalmente también</a:t>
            </a:r>
            <a:r>
              <a:rPr lang="es-ES" sz="1400" dirty="0" smtClean="0">
                <a:effectLst/>
              </a:rPr>
              <a:t>. Las víctimas pueden tener dificultades con la concentración y la comprensión, pueden experimentar confusión, o tiene escenas retrospectivas "</a:t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/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>Haga clic en: </a:t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/>
            </a:r>
            <a:br>
              <a:rPr lang="es-ES" sz="1400" dirty="0" smtClean="0">
                <a:effectLst/>
              </a:rPr>
            </a:br>
            <a:r>
              <a:rPr lang="es-ES" sz="1400" b="1" dirty="0" smtClean="0">
                <a:effectLst/>
              </a:rPr>
              <a:t>"Por último, el trauma de la violencia sexual puede afectar los comportamientos </a:t>
            </a:r>
            <a:r>
              <a:rPr lang="es-ES" sz="1400" b="0" dirty="0" smtClean="0">
                <a:effectLst/>
              </a:rPr>
              <a:t>de un individuo, tales como mostrar hipervigilancia, evitar personas o lugares, con ganas de cambiar de apariencia, trastornos de la alimentación, o el abuso de sustancias. Los individuos pueden retirarse de las relaciones con sus seres queridos y compañeros de trabajo también. "</a:t>
            </a:r>
            <a:br>
              <a:rPr lang="es-ES" sz="1400" b="0" dirty="0" smtClean="0">
                <a:effectLst/>
              </a:rPr>
            </a:br>
            <a:r>
              <a:rPr lang="es-ES" sz="1400" dirty="0" smtClean="0">
                <a:effectLst/>
              </a:rPr>
              <a:t/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>[TRANSPARENCIA SIGUIENTE]</a:t>
            </a:r>
            <a:endParaRPr lang="es-ES" sz="14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76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buSzPct val="70000"/>
            </a:pPr>
            <a:r>
              <a:rPr lang="es-ES" sz="2800" dirty="0" smtClean="0">
                <a:solidFill>
                  <a:schemeClr val="accent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"Ahora que hemos explicado algunas de las formas de trauma sexual puede afectar a una víctima emocional, física, mental y de comportamiento, ¿de qué manera cree usted que podría afectar su trabajo?"</a:t>
            </a:r>
          </a:p>
          <a:p>
            <a:pPr>
              <a:lnSpc>
                <a:spcPct val="107000"/>
              </a:lnSpc>
              <a:buSzPct val="70000"/>
            </a:pPr>
            <a:endParaRPr lang="es-ES" sz="2800" dirty="0" smtClean="0">
              <a:solidFill>
                <a:schemeClr val="accent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SzPct val="70000"/>
            </a:pPr>
            <a:r>
              <a:rPr lang="es-ES" sz="2800" dirty="0" smtClean="0">
                <a:solidFill>
                  <a:schemeClr val="accent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--Haga que la  audiencia compartan en como piensan que afectaría el trabajo de alguien.</a:t>
            </a:r>
          </a:p>
          <a:p>
            <a:pPr>
              <a:lnSpc>
                <a:spcPct val="107000"/>
              </a:lnSpc>
              <a:buSzPct val="70000"/>
            </a:pPr>
            <a:endParaRPr lang="es-ES" sz="2800" dirty="0" smtClean="0">
              <a:solidFill>
                <a:schemeClr val="accent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SzPct val="70000"/>
            </a:pPr>
            <a:r>
              <a:rPr lang="es-ES" sz="2800" dirty="0" smtClean="0">
                <a:solidFill>
                  <a:schemeClr val="accent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Una vez que el grupo haya terminado de generar una lista, continúe a la siguiente diapositiva</a:t>
            </a:r>
          </a:p>
          <a:p>
            <a:pPr>
              <a:lnSpc>
                <a:spcPct val="107000"/>
              </a:lnSpc>
              <a:buSzPct val="70000"/>
            </a:pPr>
            <a:endParaRPr lang="es-ES" sz="28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SzPct val="70000"/>
            </a:pPr>
            <a:r>
              <a:rPr lang="en-US" sz="2800" dirty="0" smtClean="0"/>
              <a:t>[SIGUIENTE DIAPOSITIVA</a:t>
            </a:r>
            <a:r>
              <a:rPr lang="en-US" sz="2800" baseline="0" dirty="0" smtClean="0"/>
              <a:t>]</a:t>
            </a:r>
            <a:endParaRPr lang="en-US" sz="2800" dirty="0" smtClean="0"/>
          </a:p>
          <a:p>
            <a:pPr marL="0" indent="0">
              <a:lnSpc>
                <a:spcPct val="107000"/>
              </a:lnSpc>
              <a:buSzPct val="70000"/>
              <a:buFont typeface="Wingdings" panose="05000000000000000000" pitchFamily="2" charset="2"/>
              <a:buNone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24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buSzPct val="70000"/>
            </a:pPr>
            <a:r>
              <a:rPr lang="es-ES" dirty="0" smtClean="0"/>
              <a:t>"Parece que hemos mencionado [algunos, todos, ninguno de ellos enumerados]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Mencione alguno de los que están en la diapositiva que no fueron mencionados como grupo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"Por supuesto, esto no es una lista completa - algunas de las otras cosas de las que hablamos son también formas que podría afectar al trabajo, como [enumerar los impactos que mencionan como un grupo que no están en esta diapositiva.]</a:t>
            </a:r>
          </a:p>
          <a:p>
            <a:pPr>
              <a:lnSpc>
                <a:spcPct val="107000"/>
              </a:lnSpc>
              <a:buSzPct val="70000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[SIGUIENTE</a:t>
            </a:r>
            <a:r>
              <a:rPr lang="en-US" sz="1200" baseline="0" dirty="0" smtClean="0">
                <a:solidFill>
                  <a:schemeClr val="tx1"/>
                </a:solidFill>
              </a:rPr>
              <a:t> DIAPOSITIVO]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91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Symbol" panose="05050102010706020507" pitchFamily="18" charset="2"/>
              <a:buNone/>
            </a:pPr>
            <a:r>
              <a:rPr lang="es-ES" dirty="0" smtClean="0">
                <a:effectLst/>
              </a:rPr>
              <a:t>[PASE DIAPOSITIVA SI NO TIENE TIEMPO]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"Como parte de este proyecto se realizó una encuesta de la violencia doméstica y víctimas de agresión sexual y les preguntamos cómo su experiencia impactado su trabajo.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 - </a:t>
            </a:r>
            <a:r>
              <a:rPr lang="es-ES" b="1" dirty="0" smtClean="0">
                <a:effectLst/>
              </a:rPr>
              <a:t>El 71 por ciento </a:t>
            </a:r>
            <a:r>
              <a:rPr lang="es-ES" dirty="0" smtClean="0">
                <a:effectLst/>
              </a:rPr>
              <a:t>de los encuestados dijeron que tenían dificultades para concentrarse en el trabajo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 - </a:t>
            </a:r>
            <a:r>
              <a:rPr lang="es-ES" b="1" dirty="0" smtClean="0">
                <a:effectLst/>
              </a:rPr>
              <a:t>Más de la mitad </a:t>
            </a:r>
            <a:r>
              <a:rPr lang="es-ES" dirty="0" smtClean="0">
                <a:effectLst/>
              </a:rPr>
              <a:t>dijo que el síndrome de estrés postraumático impactado su trabajo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 - </a:t>
            </a:r>
            <a:r>
              <a:rPr lang="es-ES" b="1" dirty="0" smtClean="0">
                <a:effectLst/>
              </a:rPr>
              <a:t>Casi la mitad de los encuestados </a:t>
            </a:r>
            <a:r>
              <a:rPr lang="es-ES" dirty="0" smtClean="0">
                <a:effectLst/>
              </a:rPr>
              <a:t>dijo que no eran tan productivos en el trabajo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 - </a:t>
            </a:r>
            <a:r>
              <a:rPr lang="es-ES" b="1" dirty="0" smtClean="0">
                <a:effectLst/>
              </a:rPr>
              <a:t>Y un tercio de los encuestados </a:t>
            </a:r>
            <a:r>
              <a:rPr lang="es-ES" dirty="0" smtClean="0">
                <a:effectLst/>
              </a:rPr>
              <a:t>dijo que estaban temerosos por su seguridad en el trabajo ".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/>
              <a:t>[SIGUIENTE DIAPOSITIVO</a:t>
            </a:r>
            <a:r>
              <a:rPr lang="en-US" sz="1200" baseline="0" dirty="0" smtClean="0"/>
              <a:t>]</a:t>
            </a: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28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"En este momento puede que se pregunte, ¿cómo se puede ayudar a alguien que podría ser una víctima? Aquí hay algunas cosas importantes a tener en cuenta: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 smtClean="0"/>
              <a:t>Digale que le cree</a:t>
            </a:r>
            <a:r>
              <a:rPr lang="en-US" sz="1200" dirty="0" smtClean="0"/>
              <a:t>– </a:t>
            </a:r>
            <a:r>
              <a:rPr lang="es-ES" dirty="0" smtClean="0"/>
              <a:t>recordar al sobreviviente que les cree y está allí para ellos</a:t>
            </a:r>
            <a:r>
              <a:rPr lang="en-US" sz="1200" dirty="0" smtClean="0"/>
              <a:t>. </a:t>
            </a:r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en-US" sz="1200" b="1" dirty="0" smtClean="0"/>
              <a:t> Preguntele “¿qué puedo</a:t>
            </a:r>
            <a:r>
              <a:rPr lang="en-US" sz="1200" b="1" baseline="0" dirty="0" smtClean="0"/>
              <a:t> hacer por ti</a:t>
            </a:r>
            <a:r>
              <a:rPr lang="en-US" sz="1200" b="1" dirty="0" smtClean="0"/>
              <a:t>? ¿Qué seria util?”</a:t>
            </a:r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en-US" sz="1200" b="1" dirty="0" smtClean="0"/>
              <a:t> Recuerdele que esta aqui para ellos</a:t>
            </a:r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en-US" sz="1200" dirty="0" smtClean="0"/>
              <a:t> </a:t>
            </a:r>
            <a:r>
              <a:rPr lang="en-US" sz="1200" b="1" dirty="0" smtClean="0"/>
              <a:t>Escuche – </a:t>
            </a:r>
            <a:r>
              <a:rPr lang="es-ES" b="1" dirty="0" smtClean="0"/>
              <a:t>validar los sentimientos de los sobrevivientes. Estar presente para ellos</a:t>
            </a:r>
            <a:r>
              <a:rPr lang="en-US" sz="1200" b="1" baseline="0" dirty="0" smtClean="0"/>
              <a:t>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lang="es-ES" sz="1200" baseline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No indague para obtener más información acerca de lo sucedido - como pedir que le cuenten la historia completa. Permita al sobreviviente  compartir lo poco o tanto como ellos quieren, cuando quieren.</a:t>
            </a:r>
            <a:endParaRPr lang="en-US" sz="1200" b="1" dirty="0" smtClean="0"/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es-ES" b="1" dirty="0" smtClean="0"/>
              <a:t>Permítales tomar sus propias decisiones</a:t>
            </a:r>
            <a:r>
              <a:rPr lang="en-US" sz="1200" b="1" dirty="0" smtClean="0"/>
              <a:t>– </a:t>
            </a:r>
          </a:p>
          <a:p>
            <a:pPr lvl="1">
              <a:buSzPct val="70000"/>
              <a:buFont typeface="Wingdings" panose="05000000000000000000" pitchFamily="2" charset="2"/>
              <a:buChar char="q"/>
            </a:pPr>
            <a:r>
              <a:rPr lang="es-ES" sz="1200" dirty="0" smtClean="0"/>
              <a:t>violación es un delito que toma el poder y el control de la víctima. Al permitir que el sobreviviente tome sus propias decisiones les está ayudando a recuperar el control y estar a cargo de su propia recuperación.</a:t>
            </a:r>
          </a:p>
          <a:p>
            <a:pPr lvl="1">
              <a:buSzPct val="70000"/>
              <a:buFont typeface="Wingdings" panose="05000000000000000000" pitchFamily="2" charset="2"/>
              <a:buChar char="q"/>
            </a:pPr>
            <a:r>
              <a:rPr lang="en-US" sz="1200" baseline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b="1" dirty="0" smtClean="0"/>
              <a:t>Esto significa, no obligarlos a tomar un determinado curso de acción</a:t>
            </a:r>
            <a:r>
              <a:rPr lang="es-ES" dirty="0" smtClean="0"/>
              <a:t>, como diciéndoles que debe (o no debe) informar a la policía, o debe (o no debe) ver a un consejero. Mantenerlos responsable de detener al delincuente: como diciendo que si no informan, el perpetrador hará daño a otra persona</a:t>
            </a:r>
          </a:p>
          <a:p>
            <a:pPr lvl="1">
              <a:buSzPct val="70000"/>
              <a:buFont typeface="Wingdings" panose="05000000000000000000" pitchFamily="2" charset="2"/>
              <a:buChar char="q"/>
            </a:pPr>
            <a:r>
              <a:rPr lang="es-ES" sz="12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Digale, “No es tu culpa” </a:t>
            </a:r>
            <a:r>
              <a:rPr lang="en-US" sz="1200" b="1" baseline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– 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Tenga en cuenta tambien:</a:t>
            </a:r>
          </a:p>
          <a:p>
            <a:pPr marL="1200150" lvl="2" indent="-285750">
              <a:buSzPct val="70000"/>
              <a:buFont typeface="Wingdings" panose="05000000000000000000" pitchFamily="2" charset="2"/>
              <a:buChar char="q"/>
            </a:pPr>
            <a:r>
              <a:rPr lang="es-ES" dirty="0" smtClean="0"/>
              <a:t>No insistiré en retrospectiva, lo que podría ser percibido como culpar a la víctima - como diciendo "Si no hubieras salido, esto no habría sucedido" o "Si yo te hubiera dado un paseo en casa, este no</a:t>
            </a:r>
            <a:r>
              <a:rPr lang="es-ES" baseline="0" dirty="0" smtClean="0"/>
              <a:t> hubiera</a:t>
            </a:r>
            <a:r>
              <a:rPr lang="es-ES" dirty="0" smtClean="0"/>
              <a:t> sucedido ". Mantenga el foco en cómo el sobreviviente se siente y responde al trauma, y lo que usted puede hacer para ayudar</a:t>
            </a:r>
            <a:r>
              <a:rPr lang="en-US" sz="1200" baseline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SzPct val="70000"/>
              <a:buFont typeface="Wingdings" panose="05000000000000000000" pitchFamily="2" charset="2"/>
              <a:buNone/>
            </a:pPr>
            <a:r>
              <a:rPr lang="en-US" sz="1100" dirty="0" smtClean="0"/>
              <a:t>[SIGUIENTE DIAPOSITIVA</a:t>
            </a:r>
            <a:r>
              <a:rPr lang="en-US" sz="1100" baseline="0" dirty="0" smtClean="0"/>
              <a:t>]</a:t>
            </a:r>
            <a:endParaRPr lang="en-US" sz="11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39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"En nuestro estudio, hemos pedido a los sobrevivientes, si tenían un mensaje para los empleadores sobre cómo ayudar, ¿qué sería? He aquí algunas de sus respuestas.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- Mostrar respuestas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--Después Última respuesta: Sólo quiero darle las gracias otra vez por ser parte de este entrenamiento. Usted está haciendo una diferencia para sus empleados y para la comunidad!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96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"Ahora ... tiempo para un descanso de 30 segundos de estiramiento antes de sumergirse en las diapositivas de intervención espectador!“</a:t>
            </a:r>
          </a:p>
          <a:p>
            <a:endParaRPr lang="en-US" dirty="0" smtClean="0"/>
          </a:p>
          <a:p>
            <a:r>
              <a:rPr lang="en-US" dirty="0" smtClean="0"/>
              <a:t>{!estirece!!}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[SIGUIENTES</a:t>
            </a:r>
            <a:r>
              <a:rPr lang="en-US" sz="1200" baseline="0" dirty="0" smtClean="0"/>
              <a:t> DIAPOSITIVAS– INTERVENCION DE ESPECTADOR]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9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“Antes de iniciar, vamos a tomar unos minutos para revisar la agenda: 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s-ES" dirty="0" smtClean="0"/>
              <a:t>Vamos a comenzar con una breve introducción a</a:t>
            </a:r>
            <a:r>
              <a:rPr lang="es-ES" baseline="0" dirty="0" smtClean="0"/>
              <a:t> la </a:t>
            </a:r>
            <a:r>
              <a:rPr lang="es-ES" dirty="0" smtClean="0"/>
              <a:t>intervención</a:t>
            </a:r>
            <a:r>
              <a:rPr lang="en-US" dirty="0" smtClean="0"/>
              <a:t> del espectador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s-ES" dirty="0" smtClean="0"/>
              <a:t>A continuación, vamos a tomar 20 minutos para contestar algunas preguntas comunes acerca de asalto sexual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Luego, vamos a ver un breve vídeo que muestra como puede</a:t>
            </a:r>
            <a:r>
              <a:rPr lang="es-ES" baseline="0" dirty="0" smtClean="0"/>
              <a:t> ser la  </a:t>
            </a:r>
            <a:r>
              <a:rPr lang="es-ES" dirty="0" smtClean="0"/>
              <a:t> intervención de los espectadores y tendrá la oportunidad de practicar las habilidades enseñadas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Por último, ya que la formación de hoy es una formación</a:t>
            </a:r>
            <a:r>
              <a:rPr lang="es-ES" baseline="0" dirty="0" smtClean="0"/>
              <a:t> </a:t>
            </a:r>
            <a:r>
              <a:rPr lang="es-ES" dirty="0" smtClean="0"/>
              <a:t> piloto, nos encantaría escuchar sus opiniones sobre cómo mejorar esta formación antes de su lanzamiento a nivel nacional en noviembre. Vamos a tomar 10 minutos o menos</a:t>
            </a:r>
            <a:r>
              <a:rPr lang="es-ES" baseline="0" dirty="0" smtClean="0"/>
              <a:t> </a:t>
            </a:r>
            <a:r>
              <a:rPr lang="es-ES" dirty="0" smtClean="0"/>
              <a:t>para hacer eso hoy</a:t>
            </a:r>
            <a:r>
              <a:rPr lang="en-US" baseline="0" dirty="0" smtClean="0"/>
              <a:t> “</a:t>
            </a:r>
          </a:p>
          <a:p>
            <a:endParaRPr lang="en-US" dirty="0" smtClean="0"/>
          </a:p>
          <a:p>
            <a:r>
              <a:rPr lang="es-ES" dirty="0" smtClean="0"/>
              <a:t>"¿Alguna</a:t>
            </a:r>
            <a:r>
              <a:rPr lang="es-ES" baseline="0" dirty="0" smtClean="0"/>
              <a:t> </a:t>
            </a:r>
            <a:r>
              <a:rPr lang="es-ES" dirty="0" smtClean="0"/>
              <a:t> pregunta sobre cuál es la agenda?"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[SIGUIENTE</a:t>
            </a:r>
            <a:r>
              <a:rPr lang="en-US" sz="1200" baseline="0" dirty="0" smtClean="0"/>
              <a:t> DIAPOSITIVA]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“Al final del entrenamiento de hoy usted </a:t>
            </a:r>
            <a:r>
              <a:rPr lang="es-ES" dirty="0" smtClean="0"/>
              <a:t>sabrá cómo intervenir como espectador para prevenir la violencia</a:t>
            </a:r>
            <a:r>
              <a:rPr lang="es-ES" baseline="0" dirty="0" smtClean="0"/>
              <a:t> sexual. Iniciemos!</a:t>
            </a:r>
            <a:endParaRPr lang="en-US" sz="900" dirty="0" smtClean="0"/>
          </a:p>
          <a:p>
            <a:endParaRPr lang="en-US" sz="9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[SIGUIENTE</a:t>
            </a:r>
            <a:r>
              <a:rPr lang="en-US" sz="900" baseline="0" dirty="0" smtClean="0"/>
              <a:t> DIAPOSITIVA]</a:t>
            </a:r>
            <a:endParaRPr lang="en-US" sz="900" dirty="0" smtClean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6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"Antes de sumergirnos en el material, quiero establecer algunas reglas básicas para el entrenamiento. Voy primero a compartir mis dos reglas simples, y luego, si alguien quiere añadir a la lista que voy a tener la oportunidad de hacerlo ".</a:t>
            </a:r>
          </a:p>
          <a:p>
            <a:endParaRPr lang="es-E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“Regla 1: Cuida de ti mismo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Quiero reconocer que puede haber individuos en este entrenamiento que son víctimas de asalto sexual y el material de capacitación puede desencadenar recuerdos o emociones difíciles. Por favor, cuidar de sí mismo, ya sea que signifique salir de la habitación para que entre aire fresco, conseguir un vaso de agua, o desconcentra si el material es difícil de discutir ".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-Haga clic Mouse-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“Regla 2: Hable respetuosamente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dirty="0" smtClean="0"/>
              <a:t>“Incluso si usted no está de acuerdo, por favor mantenga sus comentarios respetuoso. Por favor, tomar turnos al hablar ".</a:t>
            </a:r>
          </a:p>
          <a:p>
            <a:endParaRPr lang="es-E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s-ES" dirty="0" smtClean="0"/>
              <a:t>"Eso es todo! ¿Alguien tiene alguna otra norma que quieran contribuir antes de empezar? "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it! Does anyone have any other rules they want to contribute before we get started?”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[SIGUIENTE</a:t>
            </a:r>
            <a:r>
              <a:rPr lang="en-US" sz="1200" baseline="0" dirty="0" smtClean="0"/>
              <a:t> DIAPOSITIVA]</a:t>
            </a:r>
            <a:endParaRPr lang="en-US" sz="1200" dirty="0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715A1-4ADC-44E0-9587-804FF39D6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82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"Primero vamos a definir el termino  intervención de los espectadores  - Intervención de los espectadores es el acto de una persona que interviene cuando ven u oyen los comportamientos que promueven la violencia doméstica y sexual ".</a:t>
            </a:r>
          </a:p>
          <a:p>
            <a:endParaRPr lang="en-US" sz="360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[SIGUENTE DIAPOSITIVA</a:t>
            </a:r>
            <a:r>
              <a:rPr lang="en-US" sz="3600" baseline="0" dirty="0" smtClean="0"/>
              <a:t>]</a:t>
            </a:r>
            <a:endParaRPr lang="en-US" sz="360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6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4320" y="4480004"/>
            <a:ext cx="6046470" cy="3665458"/>
          </a:xfrm>
        </p:spPr>
        <p:txBody>
          <a:bodyPr/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 smtClean="0"/>
              <a:t>"En este momento, puede que se pregunte por qué le pedimos específicamente que intervenir.</a:t>
            </a:r>
            <a:br>
              <a:rPr lang="es-ES" sz="2400" dirty="0" smtClean="0"/>
            </a:br>
            <a:r>
              <a:rPr lang="es-ES" sz="2400" dirty="0" smtClean="0"/>
              <a:t>La mayoría de las personas no cometen actos de violencia sexual, y la mayoría de las personas no son víctimas de la violencia sexual. "</a:t>
            </a:r>
            <a:endParaRPr lang="en-US" sz="2400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240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2400" dirty="0" smtClean="0"/>
              <a:t>[SIGUIENTE</a:t>
            </a:r>
            <a:r>
              <a:rPr lang="en-US" sz="2400" baseline="0" dirty="0" smtClean="0"/>
              <a:t> DIAPOSITIVO]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9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/>
              <a:t>"Dicho esto, es probable que usted conoce o conocerá a alguien que se vea afectado directamente: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solidFill>
                <a:srgbClr val="ED038A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ED038A"/>
                </a:solidFill>
              </a:rPr>
              <a:t>1 en 4 </a:t>
            </a:r>
            <a:r>
              <a:rPr lang="en-US" sz="2400" b="1" dirty="0" smtClean="0">
                <a:solidFill>
                  <a:schemeClr val="tx1"/>
                </a:solidFill>
              </a:rPr>
              <a:t>niñas</a:t>
            </a:r>
            <a:r>
              <a:rPr lang="en-US" sz="2400" b="0" baseline="0" dirty="0" smtClean="0">
                <a:solidFill>
                  <a:schemeClr val="tx1"/>
                </a:solidFill>
              </a:rPr>
              <a:t> serán sexualmente abusadas antes de los 18 años.</a:t>
            </a:r>
            <a:endParaRPr lang="en-US" sz="24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5987C5"/>
                </a:solidFill>
                <a:latin typeface="Calibri Light" panose="020F0302020204030204"/>
              </a:rPr>
              <a:t>1 en 6 niños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 </a:t>
            </a:r>
            <a:r>
              <a:rPr lang="en-US" sz="2400" b="0" baseline="0" dirty="0" smtClean="0">
                <a:solidFill>
                  <a:schemeClr val="tx1"/>
                </a:solidFill>
              </a:rPr>
              <a:t>serán sexualmente abusados antes de los 18 años.</a:t>
            </a:r>
            <a:endParaRPr lang="en-US" sz="24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/>
              <a:t>Las técnicas que aprenda hoy te dará el poder para ayudar a la gente en su comunidad que usted</a:t>
            </a:r>
            <a:r>
              <a:rPr lang="es-ES" sz="2400" baseline="0" dirty="0" smtClean="0"/>
              <a:t> aprecia</a:t>
            </a:r>
            <a:r>
              <a:rPr lang="es-ES" sz="2400" dirty="0" smtClean="0"/>
              <a:t>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/>
              <a:t>"</a:t>
            </a:r>
            <a:r>
              <a:rPr lang="en-US" sz="2400" dirty="0" smtClean="0"/>
              <a:t>[SIGUIENTE</a:t>
            </a:r>
            <a:r>
              <a:rPr lang="en-US" sz="2400" baseline="0" dirty="0" smtClean="0"/>
              <a:t> DIAPOSITIVO]</a:t>
            </a:r>
            <a:endParaRPr lang="en-US" sz="24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4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None/>
            </a:pPr>
            <a:r>
              <a:rPr lang="en-US" sz="3200" dirty="0" smtClean="0"/>
              <a:t>“</a:t>
            </a:r>
            <a:r>
              <a:rPr lang="es-ES" sz="3200" dirty="0" smtClean="0"/>
              <a:t>En segundo lugar, los conocimientos que aprenden hoy pueden hacer una diferencia ".</a:t>
            </a:r>
            <a:endParaRPr lang="en-US" sz="320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320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3200" dirty="0" smtClean="0"/>
              <a:t>-Haga Click al  mouse-</a:t>
            </a:r>
          </a:p>
          <a:p>
            <a:pPr lvl="1">
              <a:buFont typeface="Wingdings" panose="05000000000000000000" pitchFamily="2" charset="2"/>
              <a:buNone/>
            </a:pPr>
            <a:endParaRPr lang="en-US" sz="3200" dirty="0" smtClean="0"/>
          </a:p>
          <a:p>
            <a:pPr lvl="1">
              <a:buFont typeface="Wingdings" panose="05000000000000000000" pitchFamily="2" charset="2"/>
              <a:buNone/>
            </a:pPr>
            <a:endParaRPr lang="en-US" sz="3200" dirty="0" smtClean="0"/>
          </a:p>
          <a:p>
            <a:pPr lvl="1">
              <a:buFont typeface="Wingdings" panose="05000000000000000000" pitchFamily="2" charset="2"/>
              <a:buNone/>
            </a:pPr>
            <a:r>
              <a:rPr lang="es-ES" sz="3200" dirty="0" smtClean="0"/>
              <a:t>"Una encuesta reciente de la violencia doméstica y víctimas de agresión sexual mostró que cuando los supervisores y colegas tienden</a:t>
            </a:r>
            <a:r>
              <a:rPr lang="es-ES" sz="3200" baseline="0" dirty="0" smtClean="0"/>
              <a:t> la mana</a:t>
            </a:r>
            <a:r>
              <a:rPr lang="es-ES" sz="3200" dirty="0" smtClean="0"/>
              <a:t>, las víctimas se sientan apoyados y capaz de concentrarse en la sanación.“</a:t>
            </a:r>
          </a:p>
          <a:p>
            <a:pPr lvl="1">
              <a:buFont typeface="Wingdings" panose="05000000000000000000" pitchFamily="2" charset="2"/>
              <a:buNone/>
            </a:pPr>
            <a:endParaRPr lang="es-ES" sz="3200" dirty="0" smtClean="0"/>
          </a:p>
          <a:p>
            <a:pPr lvl="1">
              <a:buFont typeface="Wingdings" panose="05000000000000000000" pitchFamily="2" charset="2"/>
              <a:buNone/>
            </a:pPr>
            <a:r>
              <a:rPr lang="en-US" sz="3200" dirty="0" smtClean="0"/>
              <a:t>[SIGUIENTE DIAPOSITIVA</a:t>
            </a:r>
            <a:r>
              <a:rPr lang="en-US" sz="3200" baseline="0" dirty="0" smtClean="0"/>
              <a:t>]</a:t>
            </a:r>
            <a:endParaRPr lang="en-US" sz="3200" dirty="0" smtClean="0"/>
          </a:p>
          <a:p>
            <a:pPr lvl="1">
              <a:buFont typeface="Wingdings" panose="05000000000000000000" pitchFamily="2" charset="2"/>
              <a:buNone/>
            </a:pPr>
            <a:endParaRPr lang="en-US" sz="3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9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8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2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5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2AD0-0CD0-47EB-987E-DD3CC4D61C9A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CCE0-36BA-48B7-9063-5D2FAC41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53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2AD0-0CD0-47EB-987E-DD3CC4D61C9A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CCE0-36BA-48B7-9063-5D2FAC41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9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2AD0-0CD0-47EB-987E-DD3CC4D61C9A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CCE0-36BA-48B7-9063-5D2FAC41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9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2AD0-0CD0-47EB-987E-DD3CC4D61C9A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CCE0-36BA-48B7-9063-5D2FAC41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45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2AD0-0CD0-47EB-987E-DD3CC4D61C9A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CCE0-36BA-48B7-9063-5D2FAC41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34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2AD0-0CD0-47EB-987E-DD3CC4D61C9A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CCE0-36BA-48B7-9063-5D2FAC41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77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2AD0-0CD0-47EB-987E-DD3CC4D61C9A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CCE0-36BA-48B7-9063-5D2FAC41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15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2AD0-0CD0-47EB-987E-DD3CC4D61C9A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CCE0-36BA-48B7-9063-5D2FAC41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4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87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2AD0-0CD0-47EB-987E-DD3CC4D61C9A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CCE0-36BA-48B7-9063-5D2FAC41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80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2AD0-0CD0-47EB-987E-DD3CC4D61C9A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CCE0-36BA-48B7-9063-5D2FAC41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52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2AD0-0CD0-47EB-987E-DD3CC4D61C9A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CCE0-36BA-48B7-9063-5D2FAC41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0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37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51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29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84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00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41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1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077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9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37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63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6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424-4EB8-45AA-9AAB-68C53BE91197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039F-3BDA-4E20-A5CA-AD822CA6C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71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424-4EB8-45AA-9AAB-68C53BE91197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039F-3BDA-4E20-A5CA-AD822CA6C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424-4EB8-45AA-9AAB-68C53BE91197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039F-3BDA-4E20-A5CA-AD822CA6C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60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424-4EB8-45AA-9AAB-68C53BE91197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039F-3BDA-4E20-A5CA-AD822CA6C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31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424-4EB8-45AA-9AAB-68C53BE91197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039F-3BDA-4E20-A5CA-AD822CA6C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46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424-4EB8-45AA-9AAB-68C53BE91197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039F-3BDA-4E20-A5CA-AD822CA6C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4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33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424-4EB8-45AA-9AAB-68C53BE91197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039F-3BDA-4E20-A5CA-AD822CA6C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73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424-4EB8-45AA-9AAB-68C53BE91197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039F-3BDA-4E20-A5CA-AD822CA6C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69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424-4EB8-45AA-9AAB-68C53BE91197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039F-3BDA-4E20-A5CA-AD822CA6C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424-4EB8-45AA-9AAB-68C53BE91197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039F-3BDA-4E20-A5CA-AD822CA6C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13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424-4EB8-45AA-9AAB-68C53BE91197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039F-3BDA-4E20-A5CA-AD822CA6C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36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99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10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04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0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6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92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76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09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95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50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1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7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8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4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92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32AD0-0CD0-47EB-987E-DD3CC4D61C9A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CCE0-36BA-48B7-9063-5D2FAC41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7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7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EC424-4EB8-45AA-9AAB-68C53BE91197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7039F-3BDA-4E20-A5CA-AD822CA6C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6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eakout.300-m.net/images/sts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80" y="1581680"/>
            <a:ext cx="1996063" cy="20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7273" y="1452991"/>
            <a:ext cx="90244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Asalto Sexual</a:t>
            </a:r>
          </a:p>
          <a:p>
            <a:r>
              <a:rPr lang="es-ES" sz="4400" dirty="0"/>
              <a:t>Capacitación de Intervención </a:t>
            </a:r>
            <a:r>
              <a:rPr lang="es-ES" sz="4400" dirty="0" smtClean="0"/>
              <a:t>del Espectador</a:t>
            </a:r>
            <a:endParaRPr lang="en-US" sz="4400" baseline="6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74" y="4966558"/>
            <a:ext cx="1729946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96" y="4966558"/>
            <a:ext cx="1734831" cy="1097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955">
        <p:cover/>
      </p:transition>
    </mc:Choice>
    <mc:Fallback xmlns="">
      <p:transition spd="slow" advTm="4955">
        <p:cover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3534" y="5852126"/>
            <a:ext cx="11448466" cy="26373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chemeClr val="bg1"/>
                </a:solidFill>
              </a:rPr>
              <a:t>Entendiendo La Violencia Sexual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99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42" y="-261846"/>
            <a:ext cx="8125353" cy="10809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9337" y="876296"/>
            <a:ext cx="7194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vered By Your Grace" pitchFamily="2" charset="0"/>
              </a:rPr>
              <a:t>¿Qué es asalto sexual?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vered By Your Grace" pitchFamily="2" charset="0"/>
              </a:rPr>
              <a:t>¿Qué es consentimiento?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vered By Your Grace" pitchFamily="2" charset="0"/>
              </a:rPr>
              <a:t>¿Cuál es el rol del alcohol en la violencia sexual?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4000" dirty="0">
                <a:solidFill>
                  <a:schemeClr val="bg2">
                    <a:lumMod val="75000"/>
                    <a:lumOff val="25000"/>
                  </a:schemeClr>
                </a:solidFill>
                <a:latin typeface="Covered By Your Grace" pitchFamily="2" charset="0"/>
              </a:rPr>
              <a:t>¿Cómo la violencia sexual impacta a las víctimas y los lugares de trabajo</a:t>
            </a:r>
            <a:r>
              <a:rPr lang="es-ES" sz="4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vered By Your Grace" pitchFamily="2" charset="0"/>
              </a:rPr>
              <a:t>?</a:t>
            </a:r>
            <a:endParaRPr lang="en-US" sz="4000" dirty="0" smtClean="0">
              <a:solidFill>
                <a:schemeClr val="bg2">
                  <a:lumMod val="75000"/>
                  <a:lumOff val="25000"/>
                </a:schemeClr>
              </a:solidFill>
              <a:latin typeface="Covered By Your Grace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vered By Your Grace" pitchFamily="2" charset="0"/>
              </a:rPr>
              <a:t>¿Cómo puedo </a:t>
            </a:r>
            <a:r>
              <a:rPr lang="en-US" sz="400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Covered By Your Grace" pitchFamily="2" charset="0"/>
              </a:rPr>
              <a:t>ayudar</a:t>
            </a:r>
            <a:r>
              <a:rPr lang="en-US" sz="4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vered By Your Grace" pitchFamily="2" charset="0"/>
              </a:rPr>
              <a:t>?</a:t>
            </a:r>
            <a:endParaRPr lang="en-US" sz="4000" dirty="0">
              <a:latin typeface="Covered By Your Grace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7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2601" y="939800"/>
            <a:ext cx="10798604" cy="46920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s-ES" sz="3200" dirty="0" smtClean="0">
              <a:solidFill>
                <a:srgbClr val="DFE7F1"/>
              </a:solidFill>
            </a:endParaRPr>
          </a:p>
          <a:p>
            <a:pPr marL="0" indent="0">
              <a:buNone/>
            </a:pPr>
            <a:r>
              <a:rPr lang="es-ES" sz="3200" dirty="0" smtClean="0">
                <a:solidFill>
                  <a:srgbClr val="5987C5"/>
                </a:solidFill>
              </a:rPr>
              <a:t>Asalto </a:t>
            </a:r>
            <a:r>
              <a:rPr lang="es-ES" sz="3200" dirty="0">
                <a:solidFill>
                  <a:srgbClr val="5987C5"/>
                </a:solidFill>
              </a:rPr>
              <a:t>sexual</a:t>
            </a:r>
            <a:r>
              <a:rPr lang="es-ES" sz="3200" b="1" dirty="0"/>
              <a:t>: </a:t>
            </a:r>
            <a:r>
              <a:rPr lang="es-ES" sz="3200" dirty="0"/>
              <a:t>la penetración (por leve) de las cavidades vaginales o anales con cualquier parte del cuerpo u objeto, o por vía oral para el contacto genital cuando el consentimiento no está presente. </a:t>
            </a:r>
            <a:endParaRPr lang="es-ES" sz="3200" dirty="0" smtClean="0"/>
          </a:p>
          <a:p>
            <a:pPr marL="0" indent="0">
              <a:buNone/>
            </a:pPr>
            <a:r>
              <a:rPr lang="es-ES" sz="3200" b="1" dirty="0" smtClean="0">
                <a:solidFill>
                  <a:srgbClr val="5987C5"/>
                </a:solidFill>
              </a:rPr>
              <a:t>Violencia </a:t>
            </a:r>
            <a:r>
              <a:rPr lang="es-ES" sz="3200" b="1" dirty="0">
                <a:solidFill>
                  <a:srgbClr val="5987C5"/>
                </a:solidFill>
              </a:rPr>
              <a:t>sexual</a:t>
            </a:r>
            <a:r>
              <a:rPr lang="es-ES" sz="3200" dirty="0"/>
              <a:t>: cualquier acto sexual que se ejerce contra la voluntad de alguien.</a:t>
            </a:r>
            <a:endParaRPr lang="en-US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5987C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9847" y="650443"/>
            <a:ext cx="10058400" cy="957997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overed By Your Grace" pitchFamily="2" charset="0"/>
              </a:rPr>
              <a:t>¿Qué es Asalto Sexual?</a:t>
            </a:r>
            <a:r>
              <a:rPr lang="en-US" sz="40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overed By Your Grace" pitchFamily="2" charset="0"/>
              </a:rPr>
              <a:t/>
            </a:r>
            <a:br>
              <a:rPr lang="en-US" sz="40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overed By Your Grace" pitchFamily="2" charset="0"/>
              </a:rPr>
            </a:br>
            <a:endParaRPr lang="en-US" sz="4000" dirty="0">
              <a:solidFill>
                <a:schemeClr val="bg2">
                  <a:lumMod val="95000"/>
                  <a:lumOff val="5000"/>
                </a:schemeClr>
              </a:solidFill>
              <a:latin typeface="Covered By Your Grac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17" y="4844400"/>
            <a:ext cx="7276700" cy="1018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11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¿Quiénes son los perpetradores?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45985"/>
            <a:ext cx="10058400" cy="4023360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097280" y="3105835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12" y="2257603"/>
            <a:ext cx="2548406" cy="3800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12" y="2257603"/>
            <a:ext cx="1754735" cy="2274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53" y="2482171"/>
            <a:ext cx="2058620" cy="2050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85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53" y="1011981"/>
            <a:ext cx="6324600" cy="4886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9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53" y="1011981"/>
            <a:ext cx="6324600" cy="488606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51235" y="2756708"/>
            <a:ext cx="10206757" cy="108750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600" b="1" dirty="0"/>
              <a:t>En realidad, los ataques más sexuales son cometidos por alguien conocido por la víctima</a:t>
            </a:r>
            <a:endParaRPr lang="en-US" sz="2400" b="1" dirty="0" smtClean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2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0770" y="2237650"/>
            <a:ext cx="10039739" cy="1716832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3600" dirty="0">
                <a:solidFill>
                  <a:schemeClr val="tx1"/>
                </a:solidFill>
              </a:rPr>
              <a:t>Aproximadamente 2/3 de las violaciones fueron cometidas por alguien que la víctima conoce. </a:t>
            </a:r>
            <a:endParaRPr lang="es-ES" sz="3600" dirty="0" smtClean="0">
              <a:solidFill>
                <a:schemeClr val="tx1"/>
              </a:solidFill>
            </a:endParaRPr>
          </a:p>
          <a:p>
            <a:pPr marL="0" lvl="1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2000" dirty="0">
                <a:solidFill>
                  <a:schemeClr val="tx1"/>
                </a:solidFill>
              </a:rPr>
              <a:t>Departamento de Justicia de EE.UU.. 2005 Estudio Nacional Sobre Víctimas de Crímenes. 2005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0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/>
              <a:t>¿Qué es el consentimiento?</a:t>
            </a:r>
            <a:endParaRPr lang="en-US" sz="6000" dirty="0">
              <a:solidFill>
                <a:schemeClr val="tx1"/>
              </a:solidFill>
              <a:latin typeface="Covered By Your Grac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2360331"/>
            <a:ext cx="5941561" cy="3464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2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/>
              <a:t>¿Qué es el consentimiento?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117" y="1240581"/>
            <a:ext cx="10489120" cy="49677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0000"/>
              <a:buNone/>
            </a:pPr>
            <a:r>
              <a:rPr lang="en-US" sz="3200" dirty="0" smtClean="0"/>
              <a:t>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36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4260" y="1860120"/>
            <a:ext cx="88769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n-US" sz="5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Asumida</a:t>
            </a:r>
          </a:p>
          <a:p>
            <a:endParaRPr lang="en-US" sz="32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sz="32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06" y="2269140"/>
            <a:ext cx="1731874" cy="1769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40979" y="2307698"/>
            <a:ext cx="4043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Silencio</a:t>
            </a:r>
            <a:endParaRPr lang="en-US" sz="7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8720" y="4241146"/>
            <a:ext cx="4740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Intereacciones Anteriores</a:t>
            </a:r>
            <a:endParaRPr lang="en-US" sz="48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sz="48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806" y="2269140"/>
            <a:ext cx="1731874" cy="1769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56" y="4038504"/>
            <a:ext cx="1731874" cy="176936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160402" y="2226037"/>
            <a:ext cx="4603081" cy="1446550"/>
            <a:chOff x="4413333" y="2226037"/>
            <a:chExt cx="4603081" cy="1446550"/>
          </a:xfrm>
        </p:grpSpPr>
        <p:sp>
          <p:nvSpPr>
            <p:cNvPr id="13" name="TextBox 12"/>
            <p:cNvSpPr txBox="1"/>
            <p:nvPr/>
          </p:nvSpPr>
          <p:spPr>
            <a:xfrm>
              <a:off x="5208305" y="2226037"/>
              <a:ext cx="38081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Claro y sin ambiguedades</a:t>
              </a:r>
              <a:endParaRPr lang="en-US" sz="4400" dirty="0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33"/>
            <a:stretch/>
          </p:blipFill>
          <p:spPr>
            <a:xfrm>
              <a:off x="4413333" y="2339537"/>
              <a:ext cx="1264923" cy="1219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015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¿Cuál es el papel del alcohol en la violencia sexual?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" y="2835275"/>
            <a:ext cx="12192000" cy="402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s-ES" sz="4000" dirty="0"/>
              <a:t>intoxicado + con discapacidad sustancialmente ≠ consentimiento</a:t>
            </a:r>
            <a:r>
              <a:rPr lang="en-US" sz="66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48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8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Sobre </a:t>
            </a:r>
            <a:r>
              <a:rPr lang="en-US" dirty="0" smtClean="0">
                <a:solidFill>
                  <a:schemeClr val="accent4"/>
                </a:solidFill>
              </a:rPr>
              <a:t>Vea las Señales, Denuncia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2012255"/>
            <a:ext cx="5836083" cy="382001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25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231775" indent="-231775">
              <a:buFont typeface="Wingdings" panose="05000000000000000000" pitchFamily="2" charset="2"/>
              <a:buChar char="§"/>
            </a:pPr>
            <a:r>
              <a:rPr lang="es-ES" sz="2300" dirty="0" smtClean="0"/>
              <a:t>Entrenamientos Gratis, en línea para los lugares de trabajo</a:t>
            </a:r>
          </a:p>
          <a:p>
            <a:pPr marL="231775" indent="-231775">
              <a:buFont typeface="Wingdings" panose="05000000000000000000" pitchFamily="2" charset="2"/>
              <a:buChar char="§"/>
            </a:pPr>
            <a:r>
              <a:rPr lang="es-ES" sz="2500" dirty="0" smtClean="0"/>
              <a:t>intervenir </a:t>
            </a:r>
            <a:r>
              <a:rPr lang="es-ES" sz="2500" dirty="0"/>
              <a:t>para prevenir la violencia doméstica y </a:t>
            </a:r>
            <a:r>
              <a:rPr lang="es-ES" sz="2500" dirty="0" smtClean="0"/>
              <a:t>sexual</a:t>
            </a:r>
          </a:p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sz="2500" dirty="0" smtClean="0"/>
              <a:t>Entrenamientos en linea y en persona</a:t>
            </a:r>
          </a:p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sz="2500" dirty="0"/>
              <a:t>¡Gracias!</a:t>
            </a:r>
            <a:endParaRPr lang="en-US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58" y="2086707"/>
            <a:ext cx="4287273" cy="3574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42" y="2086707"/>
            <a:ext cx="1729946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64" y="2086707"/>
            <a:ext cx="1734831" cy="1097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17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/>
              <a:t>¿Cuál es el papel del alcohol en la violencia sexual?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7859" y="1852848"/>
            <a:ext cx="951724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3600" b="1" dirty="0">
                <a:solidFill>
                  <a:srgbClr val="5987C5"/>
                </a:solidFill>
              </a:rPr>
              <a:t>Hecho</a:t>
            </a:r>
            <a:r>
              <a:rPr lang="es-ES" sz="3600" dirty="0"/>
              <a:t>: </a:t>
            </a:r>
            <a:r>
              <a:rPr lang="es-ES" sz="3200" dirty="0"/>
              <a:t>algunos perpetradores usan el alcohol para controlar a sus víctimas y hacerlos impotentes.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solidFill>
                <a:schemeClr val="accent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275" y="3187872"/>
            <a:ext cx="5303472" cy="29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26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47873" cy="1450757"/>
          </a:xfrm>
        </p:spPr>
        <p:txBody>
          <a:bodyPr>
            <a:normAutofit/>
          </a:bodyPr>
          <a:lstStyle/>
          <a:p>
            <a:r>
              <a:rPr lang="es-ES" sz="4400" dirty="0"/>
              <a:t>¿Cuál es el papel del alcohol en la violencia sexual?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8245" y="1887199"/>
            <a:ext cx="10066907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accent3"/>
                </a:solidFill>
              </a:rPr>
              <a:t>Hecho:</a:t>
            </a:r>
            <a:r>
              <a:rPr lang="en-US" sz="3600" dirty="0">
                <a:solidFill>
                  <a:schemeClr val="accent3"/>
                </a:solidFill>
              </a:rPr>
              <a:t> </a:t>
            </a:r>
            <a:r>
              <a:rPr lang="en-US" sz="36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600" dirty="0"/>
              <a:t>Los perpetradores de violencia sexual son los únicos responsables de sus actos.</a:t>
            </a:r>
            <a:endParaRPr lang="en-US" sz="3600" dirty="0">
              <a:solidFill>
                <a:schemeClr val="bg2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solidFill>
                <a:schemeClr val="bg2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2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solidFill>
                <a:schemeClr val="bg2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2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chemeClr val="bg2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"Don't Rape" by Richard Potts, Creative Commons License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99" y="3321930"/>
            <a:ext cx="4460819" cy="2955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5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7200" dirty="0">
                <a:solidFill>
                  <a:schemeClr val="bg2">
                    <a:lumMod val="75000"/>
                    <a:lumOff val="25000"/>
                  </a:schemeClr>
                </a:solidFill>
                <a:latin typeface="Covered By Your Grace" pitchFamily="2" charset="0"/>
              </a:rPr>
              <a:t>¿Cómo la violencia sexual impacta a las víctimas y los lugares de trabajo?</a:t>
            </a:r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08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69" y="871870"/>
            <a:ext cx="2930616" cy="1953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91" y="835861"/>
            <a:ext cx="2810860" cy="2108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75" y="3217701"/>
            <a:ext cx="2662004" cy="266200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Arriba a la izquierda: "https://unsplash.com/photos/-e_njRV9hRE" en upslash por Felipe Santana; Abajo a la derecha: "Mesa de luz" por Koala pastel de carne, licencia creative commons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91" y="3217701"/>
            <a:ext cx="2662004" cy="2662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4575" y="1505212"/>
            <a:ext cx="3016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Emocional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5911" y="1419437"/>
            <a:ext cx="3016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Fisico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5791" y="4548703"/>
            <a:ext cx="301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Comportamiento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4755" y="4533682"/>
            <a:ext cx="3016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Mental 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1318437" y="109542"/>
            <a:ext cx="93371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Reacciones Comunes a la Violación Sexual</a:t>
            </a:r>
            <a:endParaRPr lang="en-US" sz="3600" dirty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8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1847626"/>
            <a:ext cx="10912456" cy="554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q"/>
            </a:pPr>
            <a:endParaRPr lang="en-US" sz="2000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7000"/>
              </a:lnSpc>
            </a:pP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900" baseline="30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Impacto en el Trabajo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677" y="6267966"/>
            <a:ext cx="10453744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lnSpc>
                <a:spcPct val="107000"/>
              </a:lnSpc>
              <a:buSzPct val="70000"/>
              <a:buFont typeface="Wingdings" panose="05000000000000000000" pitchFamily="2" charset="2"/>
              <a:buChar char="q"/>
            </a:pPr>
            <a:r>
              <a:rPr lang="es-ES" sz="900" dirty="0"/>
              <a:t>1Duhart, D. (2001). La violencia en el lugar de trabajo, 1993-1999. Oficina de Estadísticas de Justicia. Disponible en http://bjs.ojp.usdoj.gov/content/pub/pdf/vw99.pdf.) </a:t>
            </a:r>
            <a:br>
              <a:rPr lang="es-ES" sz="900" dirty="0"/>
            </a:br>
            <a:r>
              <a:rPr lang="es-ES" sz="900" dirty="0"/>
              <a:t>2Baum, Katrina, Catalano, Shannan, Rand, Michael y Rose, Kristina. 2009 acecho Victimización en los Estados Unidos. EE.UU. Departamento de Justicia Oficina de Estadísticas de Justicia. Disponible en: http://www.ovw.usdoj.gov/docs/stalking-victimization.pdf </a:t>
            </a:r>
            <a:br>
              <a:rPr lang="es-ES" sz="900" dirty="0"/>
            </a:br>
            <a:r>
              <a:rPr lang="es-ES" sz="900" dirty="0"/>
              <a:t>(MacMillan, 2000).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31" y="2191167"/>
            <a:ext cx="5431836" cy="3622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50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267200" y="2466529"/>
            <a:ext cx="7924800" cy="4081117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1. Ausencias</a:t>
            </a:r>
            <a:r>
              <a:rPr lang="es-ES" sz="3600" dirty="0"/>
              <a:t>, tardanzas, dificultad para </a:t>
            </a:r>
            <a:r>
              <a:rPr lang="es-ES" sz="3600" dirty="0" smtClean="0"/>
              <a:t>concentrarse</a:t>
            </a:r>
            <a:br>
              <a:rPr lang="es-ES" sz="3600" dirty="0" smtClean="0"/>
            </a:br>
            <a:r>
              <a:rPr lang="es-ES" sz="3600" dirty="0" smtClean="0"/>
              <a:t>2. Preocupados </a:t>
            </a:r>
            <a:r>
              <a:rPr lang="es-ES" sz="3600" dirty="0"/>
              <a:t>por la seguridad</a:t>
            </a:r>
            <a:r>
              <a:rPr lang="es-ES" sz="3600" dirty="0" smtClean="0"/>
              <a:t>, emociones intensas</a:t>
            </a:r>
            <a:br>
              <a:rPr lang="es-ES" sz="3600" dirty="0" smtClean="0"/>
            </a:br>
            <a:r>
              <a:rPr lang="es-ES" sz="3600" dirty="0" smtClean="0"/>
              <a:t>3. Sueño</a:t>
            </a:r>
            <a:r>
              <a:rPr lang="es-ES" sz="3600" dirty="0"/>
              <a:t>, dolores de estómago, dolores de </a:t>
            </a:r>
            <a:r>
              <a:rPr lang="es-ES" sz="3600" dirty="0" smtClean="0"/>
              <a:t>cabeza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>4. Adormecida</a:t>
            </a:r>
            <a:r>
              <a:rPr lang="es-ES" sz="3600" dirty="0"/>
              <a:t>, aturdido, </a:t>
            </a:r>
            <a:r>
              <a:rPr lang="es-ES" sz="3600" dirty="0" smtClean="0"/>
              <a:t>confundido</a:t>
            </a:r>
            <a:br>
              <a:rPr lang="es-ES" sz="3600" dirty="0" smtClean="0"/>
            </a:br>
            <a:r>
              <a:rPr lang="es-ES" sz="3600" dirty="0" smtClean="0"/>
              <a:t>5. </a:t>
            </a:r>
            <a:r>
              <a:rPr lang="en-US" sz="3600" dirty="0" smtClean="0"/>
              <a:t>Se asustan con facilidad</a:t>
            </a:r>
            <a:endParaRPr lang="en-US" sz="36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18138" y="465022"/>
            <a:ext cx="100584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Impacto en el Trabajo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9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834392608"/>
              </p:ext>
            </p:extLst>
          </p:nvPr>
        </p:nvGraphicFramePr>
        <p:xfrm>
          <a:off x="1343608" y="234474"/>
          <a:ext cx="9069355" cy="597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1090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Chart bld="categoryEl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puedo apoyar a una víctima?</a:t>
            </a:r>
            <a:endParaRPr lang="en-US" dirty="0">
              <a:solidFill>
                <a:schemeClr val="tx1"/>
              </a:solidFill>
              <a:latin typeface="Covered By Your Grac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4748"/>
            <a:ext cx="7117080" cy="4023360"/>
          </a:xfrm>
        </p:spPr>
        <p:txBody>
          <a:bodyPr>
            <a:noAutofit/>
          </a:bodyPr>
          <a:lstStyle/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en-US" sz="3200" dirty="0" smtClean="0"/>
              <a:t> Digale que le cree</a:t>
            </a:r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en-US" sz="3200" dirty="0" smtClean="0"/>
              <a:t> Permitale tomar sus propias decisiones</a:t>
            </a:r>
            <a:endParaRPr lang="en-US" sz="2800" dirty="0"/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en-US" sz="3200" dirty="0" smtClean="0"/>
              <a:t> Pregunte </a:t>
            </a:r>
            <a:r>
              <a:rPr lang="en-US" sz="3200" i="1" dirty="0" smtClean="0">
                <a:solidFill>
                  <a:schemeClr val="accent4"/>
                </a:solidFill>
              </a:rPr>
              <a:t>“¿Qué puedo hacer para ayudarte? </a:t>
            </a:r>
            <a:r>
              <a:rPr lang="es-ES" sz="3200" i="1" dirty="0">
                <a:solidFill>
                  <a:srgbClr val="ED038A"/>
                </a:solidFill>
              </a:rPr>
              <a:t>¿Cuál sería útil?</a:t>
            </a:r>
            <a:endParaRPr lang="en-US" sz="3200" i="1" dirty="0">
              <a:solidFill>
                <a:srgbClr val="ED038A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en-US" sz="3200" dirty="0" smtClean="0"/>
              <a:t> Recuerdele que usted está para ayudar</a:t>
            </a:r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en-US" sz="3200" dirty="0" smtClean="0"/>
              <a:t> Escuche</a:t>
            </a:r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en-US" sz="3200" dirty="0" smtClean="0"/>
              <a:t> Digale </a:t>
            </a:r>
            <a:r>
              <a:rPr lang="en-US" sz="3200" i="1" dirty="0" smtClean="0">
                <a:solidFill>
                  <a:schemeClr val="accent4"/>
                </a:solidFill>
              </a:rPr>
              <a:t>“No es tu culpa”</a:t>
            </a:r>
            <a:endParaRPr lang="en-US" sz="3200" i="1" dirty="0">
              <a:solidFill>
                <a:schemeClr val="accent4"/>
              </a:solidFill>
            </a:endParaRPr>
          </a:p>
          <a:p>
            <a:pPr marL="0" indent="0">
              <a:buSzPct val="70000"/>
              <a:buNone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934315" y="4006428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 información disponible en: </a:t>
            </a:r>
            <a:r>
              <a:rPr lang="en-US" dirty="0" smtClean="0">
                <a:solidFill>
                  <a:schemeClr val="accent4"/>
                </a:solidFill>
              </a:rPr>
              <a:t>Startbybelieving.org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34" y="2396202"/>
            <a:ext cx="2957965" cy="148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7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/>
              <a:t>Las voces de los sobrevivientes: si pudieras dar un mensaje a los lugares de trabajo sobre la violencia doméstica, ¿qué sería?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787" y="3296617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endParaRPr lang="en-US" sz="3200" dirty="0" smtClean="0"/>
          </a:p>
          <a:p>
            <a:pPr marL="0" indent="0">
              <a:buSzPct val="70000"/>
              <a:buNone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9743" y="4573890"/>
            <a:ext cx="8720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>
                <a:solidFill>
                  <a:schemeClr val="accent3"/>
                </a:solidFill>
                <a:latin typeface="Georgia" panose="02040502050405020303" pitchFamily="18" charset="0"/>
              </a:rPr>
              <a:t>"Gracias por participar y ayudar a su personal. Es un gran paso en la dirección correcta! </a:t>
            </a:r>
            <a:r>
              <a:rPr lang="es-ES" sz="2800" i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“</a:t>
            </a:r>
          </a:p>
          <a:p>
            <a:r>
              <a:rPr lang="en-US" sz="20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-</a:t>
            </a:r>
            <a:r>
              <a:rPr lang="es-ES" sz="1600" dirty="0"/>
              <a:t>K. (violencia doméstica Mujer / sobreviviente asalto sexual, 46 años de edad)</a:t>
            </a:r>
            <a:r>
              <a:rPr lang="en-US" sz="20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480" y="2589429"/>
            <a:ext cx="4775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3"/>
                </a:solidFill>
                <a:latin typeface="Georgia" panose="02040502050405020303" pitchFamily="18" charset="0"/>
              </a:rPr>
              <a:t>"Cree y apoye a sus empleados</a:t>
            </a:r>
            <a:r>
              <a:rPr lang="es-ES" sz="3200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.“</a:t>
            </a:r>
          </a:p>
          <a:p>
            <a:pPr algn="ctr"/>
            <a:r>
              <a:rPr lang="es-ES" sz="1600" dirty="0"/>
              <a:t>- R. (sobreviviente de asalto sexual de la mujer, de 28 años)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281" y="2096986"/>
            <a:ext cx="553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5987C5"/>
                </a:solidFill>
                <a:latin typeface="Georgia" panose="02040502050405020303" pitchFamily="18" charset="0"/>
              </a:rPr>
              <a:t>"Sea comprensivo, [las víctimas] están teniendo una reacción normal a eventos anormales</a:t>
            </a:r>
            <a:r>
              <a:rPr lang="es-ES" sz="2800" dirty="0" smtClean="0">
                <a:solidFill>
                  <a:srgbClr val="5987C5"/>
                </a:solidFill>
                <a:latin typeface="Georgia" panose="02040502050405020303" pitchFamily="18" charset="0"/>
              </a:rPr>
              <a:t>.“</a:t>
            </a:r>
          </a:p>
          <a:p>
            <a:r>
              <a:rPr lang="es-ES" sz="1600" dirty="0"/>
              <a:t>- M. ​​(sobreviviente de la violencia sexual, la edad de 32, el subrayado es nuestro)</a:t>
            </a:r>
            <a:endParaRPr lang="en-US" sz="1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28800" y="6350001"/>
            <a:ext cx="9143999" cy="508000"/>
          </a:xfrm>
        </p:spPr>
        <p:txBody>
          <a:bodyPr/>
          <a:lstStyle/>
          <a:p>
            <a:r>
              <a:rPr lang="es-ES" sz="1200" dirty="0"/>
              <a:t>2014 Ohio Violencia Doméstica Red y Ohio Alianza para Terminar con la Violencia Sexual Encuesta de víctimas de violencia doméstica y asalto sexual. seudónimos siempre para proteger la confidencialidad. Los datos disponibles a pedido de la encuesta</a:t>
            </a:r>
            <a:r>
              <a:rPr lang="es-ES" sz="1200" dirty="0" smtClean="0"/>
              <a:t>.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9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200" y="2397760"/>
            <a:ext cx="1023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antes de aprender a intervenir como espectadores ...</a:t>
            </a:r>
            <a:br>
              <a:rPr lang="es-ES" sz="3600" dirty="0"/>
            </a:br>
            <a:r>
              <a:rPr lang="es-ES" sz="3600" dirty="0"/>
              <a:t>30 Segundo Receso estiramiento!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36" y="3598088"/>
            <a:ext cx="3810564" cy="2542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757018"/>
            <a:ext cx="2611120" cy="2611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11760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15915" r="18959" b="10072"/>
          <a:stretch/>
        </p:blipFill>
        <p:spPr>
          <a:xfrm>
            <a:off x="8493760" y="260052"/>
            <a:ext cx="2600960" cy="2093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36600" y="1912969"/>
            <a:ext cx="11277599" cy="367836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+mj-lt"/>
              <a:buAutoNum type="romanUcPeriod"/>
            </a:pPr>
            <a:r>
              <a:rPr lang="en-US" sz="3600" b="1" dirty="0" smtClean="0"/>
              <a:t>Introducción a la Intervención del Espectador</a:t>
            </a:r>
            <a:r>
              <a:rPr lang="en-US" sz="3600" dirty="0" smtClean="0"/>
              <a:t>– </a:t>
            </a:r>
            <a:r>
              <a:rPr lang="en-US" sz="3600" dirty="0"/>
              <a:t>5 min 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3600" b="1" dirty="0" smtClean="0"/>
              <a:t>Entendiendo el Asalto Sexual– </a:t>
            </a:r>
            <a:r>
              <a:rPr lang="en-US" sz="3600" dirty="0" smtClean="0"/>
              <a:t>20 minutes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600" b="1" dirty="0" smtClean="0"/>
              <a:t>Como Intervenir– Video y Ejercicio  – </a:t>
            </a:r>
            <a:r>
              <a:rPr lang="en-US" sz="3600" dirty="0" smtClean="0"/>
              <a:t>25 minutes</a:t>
            </a:r>
            <a:endParaRPr lang="en-US" sz="3600" dirty="0"/>
          </a:p>
          <a:p>
            <a:pPr marL="571500" lvl="0" indent="-571500">
              <a:buFont typeface="+mj-lt"/>
              <a:buAutoNum type="romanUcPeriod"/>
            </a:pPr>
            <a:r>
              <a:rPr lang="en-US" sz="3600" b="1" dirty="0" smtClean="0"/>
              <a:t>Comentarios de Entrenamiento Piloto</a:t>
            </a:r>
            <a:r>
              <a:rPr lang="en-US" sz="3600" dirty="0" smtClean="0"/>
              <a:t>–10 min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final del entrenamiento de hoy usted sabrá cómo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406" y="2062064"/>
            <a:ext cx="9370194" cy="1910122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accent4"/>
                </a:solidFill>
              </a:rPr>
              <a:t>Intervenir como un espectador para prevenir la violencia sexual</a:t>
            </a:r>
          </a:p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68" y="3679578"/>
            <a:ext cx="4968577" cy="35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51" y="-389190"/>
            <a:ext cx="12413102" cy="763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06" y="4715948"/>
            <a:ext cx="10058400" cy="1450757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Reglas Básicas</a:t>
            </a:r>
            <a:endParaRPr lang="en-US" sz="880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38874" y="921055"/>
            <a:ext cx="3706459" cy="2230813"/>
            <a:chOff x="1738874" y="921055"/>
            <a:chExt cx="3706459" cy="2230813"/>
          </a:xfrm>
        </p:grpSpPr>
        <p:sp>
          <p:nvSpPr>
            <p:cNvPr id="3" name="TextBox 2"/>
            <p:cNvSpPr txBox="1"/>
            <p:nvPr/>
          </p:nvSpPr>
          <p:spPr>
            <a:xfrm rot="20951061">
              <a:off x="1738874" y="2567093"/>
              <a:ext cx="370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Cuida de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mismo</a:t>
              </a:r>
              <a:endPara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8810">
              <a:off x="2362037" y="921055"/>
              <a:ext cx="1817827" cy="167335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5" t="29861" r="22190" b="35951"/>
          <a:stretch/>
        </p:blipFill>
        <p:spPr>
          <a:xfrm rot="1100088">
            <a:off x="7429158" y="1060887"/>
            <a:ext cx="4007970" cy="40367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239943">
            <a:off x="7684421" y="1931258"/>
            <a:ext cx="3059251" cy="2121530"/>
            <a:chOff x="6602300" y="1930585"/>
            <a:chExt cx="3059251" cy="21215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8844">
              <a:off x="7989363" y="1930585"/>
              <a:ext cx="1120445" cy="16010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897545">
              <a:off x="6602300" y="3467340"/>
              <a:ext cx="30592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Sea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respetuoso</a:t>
              </a:r>
              <a:endPara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806" y="1795467"/>
            <a:ext cx="1124180" cy="858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279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la intervención de los espectadores?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2116926"/>
            <a:ext cx="10688832" cy="273402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900"/>
              </a:spcBef>
              <a:spcAft>
                <a:spcPts val="150"/>
              </a:spcAft>
              <a:buSzPct val="100000"/>
              <a:buNone/>
            </a:pPr>
            <a:r>
              <a:rPr lang="en-US" sz="44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in</a:t>
            </a:r>
            <a:r>
              <a:rPr lang="en-US" sz="20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•</a:t>
            </a:r>
            <a:r>
              <a:rPr lang="en-US" sz="44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ter</a:t>
            </a:r>
            <a:r>
              <a:rPr lang="en-US" sz="20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•</a:t>
            </a:r>
            <a:r>
              <a:rPr lang="en-US" sz="44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ven</a:t>
            </a:r>
            <a:r>
              <a:rPr lang="en-US" sz="20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•</a:t>
            </a:r>
            <a:r>
              <a:rPr lang="en-US" sz="44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ción</a:t>
            </a:r>
            <a:r>
              <a:rPr lang="en-US" sz="20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•</a:t>
            </a:r>
            <a:r>
              <a:rPr lang="en-US" sz="4400" dirty="0">
                <a:solidFill>
                  <a:schemeClr val="accent4"/>
                </a:solidFill>
                <a:latin typeface="Garamond" panose="02020404030301010803" pitchFamily="18" charset="0"/>
              </a:rPr>
              <a:t> </a:t>
            </a:r>
            <a:r>
              <a:rPr lang="en-US" sz="44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es.pec.ta.do.res </a:t>
            </a:r>
            <a:endParaRPr lang="en-US" sz="2400" dirty="0">
              <a:latin typeface="Garamond" panose="02020404030301010803" pitchFamily="18" charset="0"/>
            </a:endParaRPr>
          </a:p>
          <a:p>
            <a:pPr marL="0" lvl="2" indent="0">
              <a:spcBef>
                <a:spcPts val="900"/>
              </a:spcBef>
              <a:spcAft>
                <a:spcPts val="150"/>
              </a:spcAft>
              <a:buSzPct val="100000"/>
              <a:buNone/>
            </a:pPr>
            <a:r>
              <a:rPr lang="es-ES" sz="4400" dirty="0"/>
              <a:t>Intervenir si usted ve o escucha los comportamientos que promueven la violencia doméstica y sexual</a:t>
            </a:r>
            <a:r>
              <a:rPr lang="en-US" sz="4400" dirty="0" smtClean="0">
                <a:latin typeface="Garamond" panose="02020404030301010803" pitchFamily="18" charset="0"/>
              </a:rPr>
              <a:t>.</a:t>
            </a:r>
            <a:endParaRPr lang="en-US" sz="4400" dirty="0">
              <a:latin typeface="Garamond" panose="020204040303010108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16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66"/>
    </mc:Choice>
    <mc:Fallback xmlns="">
      <p:transition spd="slow" advTm="17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58" y="558949"/>
            <a:ext cx="1401478" cy="1401478"/>
          </a:xfrm>
          <a:prstGeom prst="rect">
            <a:avLst/>
          </a:prstGeom>
          <a:noFill/>
        </p:spPr>
      </p:pic>
      <p:pic>
        <p:nvPicPr>
          <p:cNvPr id="4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92" y="2123278"/>
            <a:ext cx="1401478" cy="1401478"/>
          </a:xfrm>
          <a:prstGeom prst="rect">
            <a:avLst/>
          </a:prstGeom>
          <a:noFill/>
        </p:spPr>
      </p:pic>
      <p:pic>
        <p:nvPicPr>
          <p:cNvPr id="5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117" y="558949"/>
            <a:ext cx="1401478" cy="1401478"/>
          </a:xfrm>
          <a:prstGeom prst="rect">
            <a:avLst/>
          </a:prstGeom>
          <a:noFill/>
        </p:spPr>
      </p:pic>
      <p:pic>
        <p:nvPicPr>
          <p:cNvPr id="7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8" y="558949"/>
            <a:ext cx="1401478" cy="14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70" y="558949"/>
            <a:ext cx="1401478" cy="1401478"/>
          </a:xfrm>
          <a:prstGeom prst="rect">
            <a:avLst/>
          </a:prstGeom>
          <a:noFill/>
        </p:spPr>
      </p:pic>
      <p:pic>
        <p:nvPicPr>
          <p:cNvPr id="10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9" y="558949"/>
            <a:ext cx="1401478" cy="1401478"/>
          </a:xfrm>
          <a:prstGeom prst="rect">
            <a:avLst/>
          </a:prstGeom>
          <a:noFill/>
        </p:spPr>
      </p:pic>
      <p:pic>
        <p:nvPicPr>
          <p:cNvPr id="11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08" y="558949"/>
            <a:ext cx="1401478" cy="1401478"/>
          </a:xfrm>
          <a:prstGeom prst="rect">
            <a:avLst/>
          </a:prstGeom>
          <a:noFill/>
        </p:spPr>
      </p:pic>
      <p:pic>
        <p:nvPicPr>
          <p:cNvPr id="12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97" y="2123278"/>
            <a:ext cx="1401478" cy="1401478"/>
          </a:xfrm>
          <a:prstGeom prst="rect">
            <a:avLst/>
          </a:prstGeom>
          <a:noFill/>
        </p:spPr>
      </p:pic>
      <p:pic>
        <p:nvPicPr>
          <p:cNvPr id="13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02" y="2123278"/>
            <a:ext cx="1401478" cy="1401478"/>
          </a:xfrm>
          <a:prstGeom prst="rect">
            <a:avLst/>
          </a:prstGeom>
          <a:noFill/>
        </p:spPr>
      </p:pic>
      <p:pic>
        <p:nvPicPr>
          <p:cNvPr id="15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8" y="3687606"/>
            <a:ext cx="1401478" cy="1401478"/>
          </a:xfrm>
          <a:prstGeom prst="rect">
            <a:avLst/>
          </a:prstGeom>
          <a:noFill/>
        </p:spPr>
      </p:pic>
      <p:pic>
        <p:nvPicPr>
          <p:cNvPr id="16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32" y="3687606"/>
            <a:ext cx="1401478" cy="1401478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3648201" y="3687606"/>
            <a:ext cx="1401478" cy="1401478"/>
            <a:chOff x="4864743" y="4916842"/>
            <a:chExt cx="1868820" cy="1868820"/>
          </a:xfrm>
        </p:grpSpPr>
        <p:pic>
          <p:nvPicPr>
            <p:cNvPr id="17" name="Picture 2" descr="http://openclipart.org/image/2400px/svg_to_png/15038/nicubunu_Stick_figure_male_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743" y="4916842"/>
              <a:ext cx="1868820" cy="1868820"/>
            </a:xfrm>
            <a:prstGeom prst="rect">
              <a:avLst/>
            </a:prstGeom>
            <a:noFill/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5324">
              <a:off x="5891151" y="5460127"/>
              <a:ext cx="464170" cy="782247"/>
            </a:xfrm>
            <a:prstGeom prst="rect">
              <a:avLst/>
            </a:prstGeom>
          </p:spPr>
        </p:pic>
      </p:grpSp>
      <p:pic>
        <p:nvPicPr>
          <p:cNvPr id="20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50" y="2123278"/>
            <a:ext cx="1401478" cy="140147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6313810" y="2123278"/>
            <a:ext cx="1401478" cy="1401478"/>
            <a:chOff x="8419235" y="2830867"/>
            <a:chExt cx="1868820" cy="1868820"/>
          </a:xfrm>
        </p:grpSpPr>
        <p:pic>
          <p:nvPicPr>
            <p:cNvPr id="14" name="Picture 2" descr="http://openclipart.org/image/2400px/svg_to_png/15038/nicubunu_Stick_figure_male_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235" y="2830867"/>
              <a:ext cx="1868820" cy="1868820"/>
            </a:xfrm>
            <a:prstGeom prst="rect">
              <a:avLst/>
            </a:prstGeom>
            <a:noFill/>
          </p:spPr>
        </p:pic>
        <p:pic>
          <p:nvPicPr>
            <p:cNvPr id="1032" name="Picture 8" descr="http://www.hopecrisiscenter.org/images/teal_ribb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32159">
              <a:off x="9584948" y="3410587"/>
              <a:ext cx="439245" cy="709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04" y="3687605"/>
            <a:ext cx="1401478" cy="1401478"/>
          </a:xfrm>
          <a:prstGeom prst="rect">
            <a:avLst/>
          </a:prstGeom>
          <a:noFill/>
        </p:spPr>
      </p:pic>
      <p:pic>
        <p:nvPicPr>
          <p:cNvPr id="27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56" y="2123278"/>
            <a:ext cx="1401478" cy="1401478"/>
          </a:xfrm>
          <a:prstGeom prst="rect">
            <a:avLst/>
          </a:prstGeom>
          <a:noFill/>
        </p:spPr>
      </p:pic>
      <p:pic>
        <p:nvPicPr>
          <p:cNvPr id="28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10" y="3687605"/>
            <a:ext cx="1401478" cy="1401478"/>
          </a:xfrm>
          <a:prstGeom prst="rect">
            <a:avLst/>
          </a:prstGeom>
          <a:noFill/>
        </p:spPr>
      </p:pic>
      <p:pic>
        <p:nvPicPr>
          <p:cNvPr id="29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55" y="3687605"/>
            <a:ext cx="1401478" cy="1401478"/>
          </a:xfrm>
          <a:prstGeom prst="rect">
            <a:avLst/>
          </a:prstGeom>
          <a:noFill/>
        </p:spPr>
      </p:pic>
      <p:pic>
        <p:nvPicPr>
          <p:cNvPr id="30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418" y="3687605"/>
            <a:ext cx="1401478" cy="1401478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>
            <a:off x="10310595" y="3687605"/>
            <a:ext cx="1401478" cy="1401478"/>
            <a:chOff x="10192192" y="7002813"/>
            <a:chExt cx="1868820" cy="1868820"/>
          </a:xfrm>
        </p:grpSpPr>
        <p:pic>
          <p:nvPicPr>
            <p:cNvPr id="32" name="Picture 2" descr="http://openclipart.org/image/2400px/svg_to_png/15038/nicubunu_Stick_figure_male_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2192" y="7002813"/>
              <a:ext cx="1868820" cy="1868820"/>
            </a:xfrm>
            <a:prstGeom prst="rect">
              <a:avLst/>
            </a:prstGeom>
            <a:noFill/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5324">
              <a:off x="11213389" y="7546099"/>
              <a:ext cx="464170" cy="782247"/>
            </a:xfrm>
            <a:prstGeom prst="rect">
              <a:avLst/>
            </a:prstGeom>
          </p:spPr>
        </p:pic>
      </p:grpSp>
      <p:pic>
        <p:nvPicPr>
          <p:cNvPr id="36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595" y="593700"/>
            <a:ext cx="1401478" cy="1401478"/>
          </a:xfrm>
          <a:prstGeom prst="rect">
            <a:avLst/>
          </a:prstGeom>
          <a:noFill/>
        </p:spPr>
      </p:pic>
      <p:pic>
        <p:nvPicPr>
          <p:cNvPr id="37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595" y="2140652"/>
            <a:ext cx="1401478" cy="1401478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2158432" y="558949"/>
            <a:ext cx="1401478" cy="1401478"/>
            <a:chOff x="2878191" y="744892"/>
            <a:chExt cx="1868820" cy="1868820"/>
          </a:xfrm>
        </p:grpSpPr>
        <p:pic>
          <p:nvPicPr>
            <p:cNvPr id="9" name="Picture 2" descr="http://openclipart.org/image/2400px/svg_to_png/15038/nicubunu_Stick_figure_male_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191" y="744892"/>
              <a:ext cx="1868820" cy="1868820"/>
            </a:xfrm>
            <a:prstGeom prst="rect">
              <a:avLst/>
            </a:prstGeom>
            <a:noFill/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5324">
              <a:off x="4019278" y="1396582"/>
              <a:ext cx="464170" cy="78224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30615" y="2081547"/>
            <a:ext cx="1401478" cy="1401478"/>
            <a:chOff x="2957878" y="7002812"/>
            <a:chExt cx="1868820" cy="1868820"/>
          </a:xfrm>
        </p:grpSpPr>
        <p:pic>
          <p:nvPicPr>
            <p:cNvPr id="34" name="Picture 2" descr="http://openclipart.org/image/2400px/svg_to_png/15038/nicubunu_Stick_figure_male_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878" y="7002812"/>
              <a:ext cx="1868820" cy="1868820"/>
            </a:xfrm>
            <a:prstGeom prst="rect">
              <a:avLst/>
            </a:prstGeom>
            <a:noFill/>
          </p:spPr>
        </p:pic>
        <p:pic>
          <p:nvPicPr>
            <p:cNvPr id="40" name="Picture 8" descr="http://www.hopecrisiscenter.org/images/teal_ribb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32159">
              <a:off x="3890314" y="7582532"/>
              <a:ext cx="439245" cy="709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41699" y="5293664"/>
            <a:ext cx="1098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/>
              <a:t>¿Cuál es mi rol?</a:t>
            </a:r>
            <a:endParaRPr lang="en-US" sz="4800" i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99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56"/>
    </mc:Choice>
    <mc:Fallback xmlns="">
      <p:transition spd="slow" advTm="15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64" y="990763"/>
            <a:ext cx="1868820" cy="18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42" y="990763"/>
            <a:ext cx="1868820" cy="1868820"/>
          </a:xfrm>
          <a:prstGeom prst="rect">
            <a:avLst/>
          </a:prstGeom>
          <a:noFill/>
        </p:spPr>
      </p:pic>
      <p:pic>
        <p:nvPicPr>
          <p:cNvPr id="13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07" y="990763"/>
            <a:ext cx="1868820" cy="1868820"/>
          </a:xfrm>
          <a:prstGeom prst="rect">
            <a:avLst/>
          </a:prstGeom>
          <a:noFill/>
        </p:spPr>
      </p:pic>
      <p:pic>
        <p:nvPicPr>
          <p:cNvPr id="17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266" y="990763"/>
            <a:ext cx="1868820" cy="1868820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96684" y="-198710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latin typeface="+mn-lt"/>
            </a:endParaRPr>
          </a:p>
        </p:txBody>
      </p:sp>
      <p:pic>
        <p:nvPicPr>
          <p:cNvPr id="18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244" y="4497355"/>
            <a:ext cx="1868820" cy="1868820"/>
          </a:xfrm>
          <a:prstGeom prst="rect">
            <a:avLst/>
          </a:prstGeom>
          <a:noFill/>
        </p:spPr>
      </p:pic>
      <p:pic>
        <p:nvPicPr>
          <p:cNvPr id="19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29" y="4497355"/>
            <a:ext cx="1868820" cy="1868820"/>
          </a:xfrm>
          <a:prstGeom prst="rect">
            <a:avLst/>
          </a:prstGeom>
          <a:noFill/>
        </p:spPr>
      </p:pic>
      <p:pic>
        <p:nvPicPr>
          <p:cNvPr id="22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6" y="4497355"/>
            <a:ext cx="1868820" cy="1868820"/>
          </a:xfrm>
          <a:prstGeom prst="rect">
            <a:avLst/>
          </a:prstGeom>
          <a:noFill/>
        </p:spPr>
      </p:pic>
      <p:pic>
        <p:nvPicPr>
          <p:cNvPr id="23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93" y="4497355"/>
            <a:ext cx="1868820" cy="1868820"/>
          </a:xfrm>
          <a:prstGeom prst="rect">
            <a:avLst/>
          </a:prstGeom>
          <a:noFill/>
        </p:spPr>
      </p:pic>
      <p:pic>
        <p:nvPicPr>
          <p:cNvPr id="24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19" y="4497355"/>
            <a:ext cx="1868820" cy="1868820"/>
          </a:xfrm>
          <a:prstGeom prst="rect">
            <a:avLst/>
          </a:prstGeom>
          <a:noFill/>
        </p:spPr>
      </p:pic>
      <p:pic>
        <p:nvPicPr>
          <p:cNvPr id="25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95" y="4497355"/>
            <a:ext cx="1868820" cy="186882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-146304" y="3091394"/>
            <a:ext cx="1174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/>
              <a:t>Empoderarse para ayudar</a:t>
            </a:r>
            <a:endParaRPr lang="en-US" sz="4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9898" y="367743"/>
            <a:ext cx="8669113" cy="859679"/>
          </a:xfrm>
          <a:effectLst/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/>
              </a:rPr>
              <a:t>       haga una diferencia</a:t>
            </a:r>
            <a:endParaRPr lang="en-US" sz="54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00" y="1259688"/>
            <a:ext cx="104713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3200" dirty="0">
                <a:solidFill>
                  <a:schemeClr val="accent4"/>
                </a:solidFill>
                <a:latin typeface="Garamond" panose="02020404030301010803" pitchFamily="18" charset="0"/>
                <a:cs typeface="MV Boli" panose="02000500030200090000" pitchFamily="2" charset="0"/>
              </a:rPr>
              <a:t>"Cuando mi jefe se acercó a mí ... que podía contar con su apoyo cuando lo necesitaba para hacer las cosas por mí como acudir a la consejería ."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MV Boli" panose="02000500030200090000" pitchFamily="2" charset="0"/>
              </a:rPr>
              <a:t>        -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MV Boli" panose="02000500030200090000" pitchFamily="2" charset="0"/>
              </a:rPr>
              <a:t> J. (Sobreviviente de Violencia Domestica y Sexual,, edad 23)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412391"/>
            <a:ext cx="97313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solidFill>
                  <a:srgbClr val="ED038A"/>
                </a:solidFill>
              </a:rPr>
              <a:t>"Estando en el tratamiento de trastorno de estrés postraumático, mi productividad en mi trabajo muy exigente redujo. Mi patrón mostró que ella era sensible y empático y por lo que le revelé mis </a:t>
            </a:r>
            <a:r>
              <a:rPr lang="es-ES" sz="2800" dirty="0" smtClean="0">
                <a:solidFill>
                  <a:srgbClr val="ED038A"/>
                </a:solidFill>
              </a:rPr>
              <a:t>dificultades. Ella me </a:t>
            </a:r>
            <a:r>
              <a:rPr lang="es-ES" sz="2800" dirty="0">
                <a:solidFill>
                  <a:srgbClr val="ED038A"/>
                </a:solidFill>
              </a:rPr>
              <a:t>presentó </a:t>
            </a:r>
            <a:r>
              <a:rPr lang="es-ES" sz="2800" dirty="0" smtClean="0">
                <a:solidFill>
                  <a:srgbClr val="ED038A"/>
                </a:solidFill>
              </a:rPr>
              <a:t>un acuerdo que me permite trabajar mientras me mejoro".</a:t>
            </a:r>
            <a:r>
              <a:rPr lang="en-US" dirty="0" smtClean="0">
                <a:solidFill>
                  <a:srgbClr val="ED038A"/>
                </a:solidFill>
              </a:rPr>
              <a:t>                   </a:t>
            </a:r>
          </a:p>
          <a:p>
            <a:pPr algn="just"/>
            <a:r>
              <a:rPr lang="en-US" dirty="0" smtClean="0">
                <a:solidFill>
                  <a:srgbClr val="ED038A"/>
                </a:solidFill>
              </a:rPr>
              <a:t>   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- C. (Sobreviviente asalto sexual, edad 34, Ohio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just"/>
            <a:endParaRPr lang="en-US" sz="3600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28800" y="6459785"/>
            <a:ext cx="9143999" cy="398215"/>
          </a:xfrm>
        </p:spPr>
        <p:txBody>
          <a:bodyPr/>
          <a:lstStyle/>
          <a:p>
            <a:r>
              <a:rPr lang="es-ES" sz="1200" dirty="0"/>
              <a:t>2014 Ohio Violencia Doméstica Red y Ohio Alianza para Terminar con la Violencia Sexual Encuesta de víctimas de violencia doméstica y asalto sexual. seudónimos siempre para proteger la confidencialidad. Los datos disponibles a pedido de la encuesta.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5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20"/>
    </mc:Choice>
    <mc:Fallback xmlns="">
      <p:transition spd="slow" advTm="28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4.1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9|10.1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Avon custom test">
      <a:dk1>
        <a:sysClr val="windowText" lastClr="000000"/>
      </a:dk1>
      <a:lt1>
        <a:sysClr val="window" lastClr="FFFFFF"/>
      </a:lt1>
      <a:dk2>
        <a:srgbClr val="514949"/>
      </a:dk2>
      <a:lt2>
        <a:srgbClr val="000000"/>
      </a:lt2>
      <a:accent1>
        <a:srgbClr val="000000"/>
      </a:accent1>
      <a:accent2>
        <a:srgbClr val="998E8E"/>
      </a:accent2>
      <a:accent3>
        <a:srgbClr val="5987C5"/>
      </a:accent3>
      <a:accent4>
        <a:srgbClr val="ED038A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2775</Words>
  <Application>Microsoft Office PowerPoint</Application>
  <PresentationFormat>Widescreen</PresentationFormat>
  <Paragraphs>294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Calibri</vt:lpstr>
      <vt:lpstr>Calibri Light</vt:lpstr>
      <vt:lpstr>Covered By Your Grace</vt:lpstr>
      <vt:lpstr>Garamond</vt:lpstr>
      <vt:lpstr>Georgia</vt:lpstr>
      <vt:lpstr>MV Boli</vt:lpstr>
      <vt:lpstr>Symbol</vt:lpstr>
      <vt:lpstr>Times New Roman</vt:lpstr>
      <vt:lpstr>Wingdings</vt:lpstr>
      <vt:lpstr>Retrospect</vt:lpstr>
      <vt:lpstr>3_Custom Design</vt:lpstr>
      <vt:lpstr>1_Custom Design</vt:lpstr>
      <vt:lpstr>2_Custom Design</vt:lpstr>
      <vt:lpstr>Custom Design</vt:lpstr>
      <vt:lpstr>PowerPoint Presentation</vt:lpstr>
      <vt:lpstr>Sobre Vea las Señales, Denuncia</vt:lpstr>
      <vt:lpstr>Agenda</vt:lpstr>
      <vt:lpstr>Al final del entrenamiento de hoy usted sabrá cómo ...</vt:lpstr>
      <vt:lpstr>Reglas Básicas</vt:lpstr>
      <vt:lpstr>¿Qué es la intervención de los espectadores?</vt:lpstr>
      <vt:lpstr>PowerPoint Presentation</vt:lpstr>
      <vt:lpstr>PowerPoint Presentation</vt:lpstr>
      <vt:lpstr>       haga una diferencia</vt:lpstr>
      <vt:lpstr>PowerPoint Presentation</vt:lpstr>
      <vt:lpstr>PowerPoint Presentation</vt:lpstr>
      <vt:lpstr>¿Qué es Asalto Sexual? </vt:lpstr>
      <vt:lpstr>¿Quiénes son los perpetradores?</vt:lpstr>
      <vt:lpstr>PowerPoint Presentation</vt:lpstr>
      <vt:lpstr>PowerPoint Presentation</vt:lpstr>
      <vt:lpstr>PowerPoint Presentation</vt:lpstr>
      <vt:lpstr>¿Qué es el consentimiento?</vt:lpstr>
      <vt:lpstr>¿Qué es el consentimiento?</vt:lpstr>
      <vt:lpstr>¿Cuál es el papel del alcohol en la violencia sexual?</vt:lpstr>
      <vt:lpstr>¿Cuál es el papel del alcohol en la violencia sexual?</vt:lpstr>
      <vt:lpstr>¿Cuál es el papel del alcohol en la violencia sexual?</vt:lpstr>
      <vt:lpstr>¿Cómo la violencia sexual impacta a las víctimas y los lugares de trabajo?</vt:lpstr>
      <vt:lpstr>PowerPoint Presentation</vt:lpstr>
      <vt:lpstr>Impacto en el Trabajo</vt:lpstr>
      <vt:lpstr>1. Ausencias, tardanzas, dificultad para concentrarse 2. Preocupados por la seguridad, emociones intensas 3. Sueño, dolores de estómago, dolores de cabeza 4. Adormecida, aturdido, confundido 5. Se asustan con facilidad</vt:lpstr>
      <vt:lpstr>PowerPoint Presentation</vt:lpstr>
      <vt:lpstr>¿Cómo puedo apoyar a una víctima?</vt:lpstr>
      <vt:lpstr>Las voces de los sobrevivientes: si pudieras dar un mensaje a los lugares de trabajo sobre la violencia doméstica, ¿qué sería?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2014-04-04T20:15:02Z</dcterms:created>
  <dcterms:modified xsi:type="dcterms:W3CDTF">2021-07-13T20:05:29Z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  <property fmtid="{D5CDD505-2E9C-101B-9397-08002B2CF9AE}" pid="3" name="ArticulateGUID">
    <vt:lpwstr>1B0F50BE-4510-43F1-9D62-A12AD9C21324</vt:lpwstr>
  </property>
  <property fmtid="{D5CDD505-2E9C-101B-9397-08002B2CF9AE}" pid="4" name="ArticulatePath">
    <vt:lpwstr>SA Bystander Training (Part I, Spanish)</vt:lpwstr>
  </property>
</Properties>
</file>