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0" r:id="rId2"/>
    <p:sldMasterId id="2147483808" r:id="rId3"/>
    <p:sldMasterId id="2147483784" r:id="rId4"/>
    <p:sldMasterId id="2147483796" r:id="rId5"/>
    <p:sldMasterId id="2147483772" r:id="rId6"/>
  </p:sldMasterIdLst>
  <p:notesMasterIdLst>
    <p:notesMasterId r:id="rId36"/>
  </p:notesMasterIdLst>
  <p:handoutMasterIdLst>
    <p:handoutMasterId r:id="rId37"/>
  </p:handoutMasterIdLst>
  <p:sldIdLst>
    <p:sldId id="596" r:id="rId7"/>
    <p:sldId id="597" r:id="rId8"/>
    <p:sldId id="598" r:id="rId9"/>
    <p:sldId id="538" r:id="rId10"/>
    <p:sldId id="599" r:id="rId11"/>
    <p:sldId id="523" r:id="rId12"/>
    <p:sldId id="524" r:id="rId13"/>
    <p:sldId id="540" r:id="rId14"/>
    <p:sldId id="489" r:id="rId15"/>
    <p:sldId id="590" r:id="rId16"/>
    <p:sldId id="537" r:id="rId17"/>
    <p:sldId id="543" r:id="rId18"/>
    <p:sldId id="550" r:id="rId19"/>
    <p:sldId id="551" r:id="rId20"/>
    <p:sldId id="552" r:id="rId21"/>
    <p:sldId id="553" r:id="rId22"/>
    <p:sldId id="559" r:id="rId23"/>
    <p:sldId id="561" r:id="rId24"/>
    <p:sldId id="591" r:id="rId25"/>
    <p:sldId id="564" r:id="rId26"/>
    <p:sldId id="565" r:id="rId27"/>
    <p:sldId id="593" r:id="rId28"/>
    <p:sldId id="592" r:id="rId29"/>
    <p:sldId id="571" r:id="rId30"/>
    <p:sldId id="595" r:id="rId31"/>
    <p:sldId id="528" r:id="rId32"/>
    <p:sldId id="587" r:id="rId33"/>
    <p:sldId id="480" r:id="rId34"/>
    <p:sldId id="539" r:id="rId35"/>
  </p:sldIdLst>
  <p:sldSz cx="12192000" cy="6858000"/>
  <p:notesSz cx="7023100" cy="93091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ED038A"/>
    <a:srgbClr val="DFE7F1"/>
    <a:srgbClr val="5987C5"/>
    <a:srgbClr val="F7F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88167" autoAdjust="0"/>
  </p:normalViewPr>
  <p:slideViewPr>
    <p:cSldViewPr snapToGrid="0" showGuides="1">
      <p:cViewPr>
        <p:scale>
          <a:sx n="66" d="100"/>
          <a:sy n="66" d="100"/>
        </p:scale>
        <p:origin x="1980" y="7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600" b="0" i="0" u="none" strike="noStrike" kern="1200" baseline="0">
                <a:solidFill>
                  <a:schemeClr val="bg2"/>
                </a:solidFill>
                <a:latin typeface="+mj-lt"/>
                <a:ea typeface="+mn-ea"/>
                <a:cs typeface="+mn-cs"/>
              </a:defRPr>
            </a:pPr>
            <a:r>
              <a:rPr lang="en-US" sz="3600" b="0" dirty="0">
                <a:solidFill>
                  <a:schemeClr val="accent4"/>
                </a:solidFill>
                <a:latin typeface="+mj-lt"/>
              </a:rPr>
              <a:t>Domestic Violence </a:t>
            </a:r>
            <a:r>
              <a:rPr lang="en-US" sz="3600" b="0" dirty="0" smtClean="0">
                <a:solidFill>
                  <a:schemeClr val="accent4"/>
                </a:solidFill>
                <a:latin typeface="+mj-lt"/>
              </a:rPr>
              <a:t>&amp; </a:t>
            </a:r>
            <a:r>
              <a:rPr lang="en-US" sz="3600" b="0" dirty="0">
                <a:solidFill>
                  <a:schemeClr val="accent4"/>
                </a:solidFill>
                <a:latin typeface="+mj-lt"/>
              </a:rPr>
              <a:t>Sexual Assault </a:t>
            </a:r>
            <a:r>
              <a:rPr lang="en-US" sz="3600" b="0" dirty="0" smtClean="0">
                <a:solidFill>
                  <a:schemeClr val="accent4"/>
                </a:solidFill>
                <a:latin typeface="+mj-lt"/>
              </a:rPr>
              <a:t>Survivor</a:t>
            </a:r>
            <a:r>
              <a:rPr lang="en-US" sz="3600" b="0" baseline="0" dirty="0" smtClean="0">
                <a:solidFill>
                  <a:schemeClr val="accent4"/>
                </a:solidFill>
                <a:latin typeface="+mj-lt"/>
              </a:rPr>
              <a:t> Work Impact Survey</a:t>
            </a:r>
            <a:endParaRPr lang="en-US" sz="3600" b="0" dirty="0">
              <a:solidFill>
                <a:schemeClr val="accent4"/>
              </a:solidFill>
              <a:latin typeface="+mj-lt"/>
            </a:endParaRPr>
          </a:p>
        </c:rich>
      </c:tx>
      <c:layout>
        <c:manualLayout>
          <c:xMode val="edge"/>
          <c:yMode val="edge"/>
          <c:x val="0.20887339838389829"/>
          <c:y val="3.1857710920622631E-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bg2"/>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Survivor Survey - Impact on Work</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2400" smtClean="0"/>
                      <a:t>71 %</a:t>
                    </a:r>
                    <a:endParaRPr lang="en-US" sz="2400" dirty="0"/>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1E4-4BB3-96BF-C0DA105DE7B2}"/>
                </c:ext>
              </c:extLst>
            </c:dLbl>
            <c:dLbl>
              <c:idx val="1"/>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51%</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1E4-4BB3-96BF-C0DA105DE7B2}"/>
                </c:ext>
              </c:extLst>
            </c:dLbl>
            <c:dLbl>
              <c:idx val="2"/>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48%</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1E4-4BB3-96BF-C0DA105DE7B2}"/>
                </c:ext>
              </c:extLst>
            </c:dLbl>
            <c:dLbl>
              <c:idx val="3"/>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33 %</a:t>
                    </a:r>
                    <a:endParaRPr lang="en-US" sz="200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1E4-4BB3-96BF-C0DA105DE7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Difficulty focusing at work</c:v>
                </c:pt>
                <c:pt idx="1">
                  <c:v>PTSD impacted work</c:v>
                </c:pt>
                <c:pt idx="2">
                  <c:v>Less productive at work</c:v>
                </c:pt>
                <c:pt idx="3">
                  <c:v>fearful for safety while at work</c:v>
                </c:pt>
              </c:strCache>
            </c:strRef>
          </c:cat>
          <c:val>
            <c:numRef>
              <c:f>Sheet1!$B$2:$B$5</c:f>
              <c:numCache>
                <c:formatCode>General</c:formatCode>
                <c:ptCount val="4"/>
                <c:pt idx="0">
                  <c:v>71.28</c:v>
                </c:pt>
                <c:pt idx="1">
                  <c:v>51.06</c:v>
                </c:pt>
                <c:pt idx="2">
                  <c:v>47.87</c:v>
                </c:pt>
                <c:pt idx="3">
                  <c:v>32.980000000000004</c:v>
                </c:pt>
              </c:numCache>
            </c:numRef>
          </c:val>
          <c:extLst>
            <c:ext xmlns:c16="http://schemas.microsoft.com/office/drawing/2014/chart" uri="{C3380CC4-5D6E-409C-BE32-E72D297353CC}">
              <c16:uniqueId val="{00000004-F1E4-4BB3-96BF-C0DA105DE7B2}"/>
            </c:ext>
          </c:extLst>
        </c:ser>
        <c:dLbls>
          <c:showLegendKey val="0"/>
          <c:showVal val="1"/>
          <c:showCatName val="0"/>
          <c:showSerName val="0"/>
          <c:showPercent val="0"/>
          <c:showBubbleSize val="0"/>
        </c:dLbls>
        <c:gapWidth val="100"/>
        <c:overlap val="-24"/>
        <c:axId val="424985760"/>
        <c:axId val="424982624"/>
      </c:barChart>
      <c:catAx>
        <c:axId val="42498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24982624"/>
        <c:crosses val="autoZero"/>
        <c:auto val="0"/>
        <c:lblAlgn val="ctr"/>
        <c:lblOffset val="100"/>
        <c:noMultiLvlLbl val="0"/>
      </c:catAx>
      <c:valAx>
        <c:axId val="42498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Percentage of </a:t>
                </a:r>
                <a:r>
                  <a:rPr lang="en-US" sz="2000" dirty="0" smtClean="0">
                    <a:solidFill>
                      <a:schemeClr val="tx1"/>
                    </a:solidFill>
                  </a:rPr>
                  <a:t>survey respondents</a:t>
                </a:r>
                <a:endParaRPr lang="en-US" sz="2000" dirty="0">
                  <a:solidFill>
                    <a:schemeClr val="tx1"/>
                  </a:solidFill>
                </a:endParaRPr>
              </a:p>
            </c:rich>
          </c:tx>
          <c:layout>
            <c:manualLayout>
              <c:xMode val="edge"/>
              <c:yMode val="edge"/>
              <c:x val="0"/>
              <c:y val="0.2530655602198844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498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7/13/2021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7/13/2021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training!</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a:t>
            </a:fld>
            <a:endParaRPr lang="en-US"/>
          </a:p>
        </p:txBody>
      </p:sp>
    </p:spTree>
    <p:extLst>
      <p:ext uri="{BB962C8B-B14F-4D97-AF65-F5344CB8AC3E}">
        <p14:creationId xmlns:p14="http://schemas.microsoft.com/office/powerpoint/2010/main" val="140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learn to intervene to prevent sexual assault, it</a:t>
            </a:r>
            <a:r>
              <a:rPr lang="en-US" baseline="0" dirty="0" smtClean="0"/>
              <a:t> is important we understand a little bit more about the issue. </a:t>
            </a:r>
          </a:p>
          <a:p>
            <a:endParaRPr lang="en-US" dirty="0" smtClean="0"/>
          </a:p>
          <a:p>
            <a:r>
              <a:rPr lang="en-US" b="1" i="1" dirty="0" smtClean="0"/>
              <a:t>Audience question: </a:t>
            </a:r>
            <a:r>
              <a:rPr lang="en-US" b="0" i="0" dirty="0" smtClean="0"/>
              <a:t>Have any of our participants today taken part in a training</a:t>
            </a:r>
            <a:r>
              <a:rPr lang="en-US" b="0" i="0" baseline="0" dirty="0" smtClean="0"/>
              <a:t> about sexual assault?</a:t>
            </a:r>
            <a:endParaRPr lang="en-US" b="0" i="0" dirty="0" smtClean="0"/>
          </a:p>
          <a:p>
            <a:r>
              <a:rPr lang="en-US" dirty="0" smtClean="0"/>
              <a:t>(See if anyone raises hands)</a:t>
            </a:r>
          </a:p>
          <a:p>
            <a:endParaRPr lang="en-US" b="1" i="1" dirty="0" smtClean="0"/>
          </a:p>
          <a:p>
            <a:r>
              <a:rPr lang="en-US" b="1" i="1" dirty="0" smtClean="0"/>
              <a:t>If yes:</a:t>
            </a:r>
            <a:r>
              <a:rPr lang="en-US" dirty="0" smtClean="0"/>
              <a:t> It is great to see some of you are familiar with this issue. For those of you who aren’t as familiar, we will take a little bit</a:t>
            </a:r>
            <a:r>
              <a:rPr lang="en-US" baseline="0" dirty="0" smtClean="0"/>
              <a:t> of time to hopefully answer questions you might have. </a:t>
            </a:r>
            <a:endParaRPr lang="en-US" dirty="0" smtClean="0"/>
          </a:p>
          <a:p>
            <a:endParaRPr lang="en-US" dirty="0" smtClean="0"/>
          </a:p>
          <a:p>
            <a:r>
              <a:rPr lang="en-US" b="1" i="1" dirty="0" smtClean="0"/>
              <a:t>If no one raises hand:</a:t>
            </a:r>
            <a:r>
              <a:rPr lang="en-US" b="1" i="1" baseline="0" dirty="0" smtClean="0"/>
              <a:t> </a:t>
            </a:r>
            <a:r>
              <a:rPr lang="en-US" baseline="0" dirty="0" smtClean="0"/>
              <a:t>That is ok, by the end of today everyone will be more familiar with the issue. A refresher course!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10</a:t>
            </a:fld>
            <a:endParaRPr lang="en-US"/>
          </a:p>
        </p:txBody>
      </p:sp>
    </p:spTree>
    <p:extLst>
      <p:ext uri="{BB962C8B-B14F-4D97-AF65-F5344CB8AC3E}">
        <p14:creationId xmlns:p14="http://schemas.microsoft.com/office/powerpoint/2010/main" val="427433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spend the whole session today just</a:t>
            </a:r>
            <a:r>
              <a:rPr lang="en-US" baseline="0" dirty="0" smtClean="0"/>
              <a:t> on sexual violence</a:t>
            </a:r>
            <a:r>
              <a:rPr lang="en-US" dirty="0" smtClean="0"/>
              <a:t>, but since we have a lot of ground to cover, we are going to focus on answering these five questions:</a:t>
            </a:r>
          </a:p>
          <a:p>
            <a:endParaRPr lang="en-US" i="1" dirty="0" smtClean="0"/>
          </a:p>
          <a:p>
            <a:pPr>
              <a:buSzPct val="70000"/>
              <a:buFont typeface="Wingdings" panose="05000000000000000000" pitchFamily="2" charset="2"/>
              <a:buNone/>
            </a:pPr>
            <a:r>
              <a:rPr lang="en-US" sz="1200" i="1" dirty="0" smtClean="0"/>
              <a:t>Read slide</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11</a:t>
            </a:fld>
            <a:endParaRPr lang="en-US"/>
          </a:p>
        </p:txBody>
      </p:sp>
    </p:spTree>
    <p:extLst>
      <p:ext uri="{BB962C8B-B14F-4D97-AF65-F5344CB8AC3E}">
        <p14:creationId xmlns:p14="http://schemas.microsoft.com/office/powerpoint/2010/main" val="9439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chemeClr val="accent3"/>
                </a:solidFill>
              </a:rPr>
              <a:t>Let’s start by defining sexual</a:t>
            </a:r>
            <a:r>
              <a:rPr lang="en-US" baseline="0" dirty="0" smtClean="0">
                <a:solidFill>
                  <a:schemeClr val="accent3"/>
                </a:solidFill>
              </a:rPr>
              <a:t> assault and sexual violence: </a:t>
            </a:r>
          </a:p>
          <a:p>
            <a:pPr marL="0" indent="0">
              <a:buNone/>
            </a:pPr>
            <a:endParaRPr lang="en-US" dirty="0" smtClean="0">
              <a:solidFill>
                <a:schemeClr val="accent3"/>
              </a:solidFill>
            </a:endParaRPr>
          </a:p>
          <a:p>
            <a:pPr marL="0" indent="0">
              <a:buNone/>
            </a:pPr>
            <a:r>
              <a:rPr lang="en-US" dirty="0" smtClean="0">
                <a:solidFill>
                  <a:schemeClr val="accent3"/>
                </a:solidFill>
              </a:rPr>
              <a:t>The Centers for Disease Control</a:t>
            </a:r>
            <a:r>
              <a:rPr lang="en-US" baseline="0" dirty="0" smtClean="0">
                <a:solidFill>
                  <a:schemeClr val="accent3"/>
                </a:solidFill>
              </a:rPr>
              <a:t> and Prevention defines sexual violence and sexual assault as the following: </a:t>
            </a:r>
          </a:p>
          <a:p>
            <a:pPr marL="0" indent="0">
              <a:buNone/>
            </a:pPr>
            <a:endParaRPr lang="en-US" baseline="0" dirty="0" smtClean="0">
              <a:solidFill>
                <a:schemeClr val="accent3"/>
              </a:solidFill>
            </a:endParaRPr>
          </a:p>
          <a:p>
            <a:pPr marL="0" indent="0">
              <a:buNone/>
            </a:pPr>
            <a:r>
              <a:rPr lang="en-US" baseline="0" dirty="0" smtClean="0">
                <a:solidFill>
                  <a:schemeClr val="accent3"/>
                </a:solidFill>
              </a:rPr>
              <a:t>(Read slide)</a:t>
            </a:r>
            <a:endParaRPr lang="en-US" dirty="0" smtClean="0">
              <a:solidFill>
                <a:schemeClr val="accent3"/>
              </a:solidFill>
            </a:endParaRPr>
          </a:p>
          <a:p>
            <a:pPr marL="0" indent="0">
              <a:buNone/>
            </a:pPr>
            <a:endParaRPr lang="en-US" dirty="0" smtClean="0">
              <a:solidFill>
                <a:schemeClr val="accent3"/>
              </a:solidFill>
            </a:endParaRPr>
          </a:p>
          <a:p>
            <a:pPr marL="0" indent="0">
              <a:buNone/>
            </a:pPr>
            <a:r>
              <a:rPr lang="en-US" i="1" dirty="0" smtClean="0">
                <a:solidFill>
                  <a:schemeClr val="accent3"/>
                </a:solidFill>
              </a:rPr>
              <a:t>(after</a:t>
            </a:r>
            <a:r>
              <a:rPr lang="en-US" i="1" baseline="0" dirty="0" smtClean="0">
                <a:solidFill>
                  <a:schemeClr val="accent3"/>
                </a:solidFill>
              </a:rPr>
              <a:t> reading definition of sexual violence): </a:t>
            </a:r>
            <a:endParaRPr lang="en-US" i="1" dirty="0" smtClean="0">
              <a:solidFill>
                <a:schemeClr val="accent3"/>
              </a:solidFill>
            </a:endParaRPr>
          </a:p>
          <a:p>
            <a:pPr marL="0" indent="0">
              <a:buNone/>
            </a:pPr>
            <a:r>
              <a:rPr lang="en-US" b="1" dirty="0" smtClean="0">
                <a:solidFill>
                  <a:schemeClr val="accent3"/>
                </a:solidFill>
              </a:rPr>
              <a:t>Sexual Violence </a:t>
            </a:r>
            <a:r>
              <a:rPr lang="en-US" dirty="0" smtClean="0">
                <a:solidFill>
                  <a:schemeClr val="bg2">
                    <a:lumMod val="75000"/>
                    <a:lumOff val="25000"/>
                  </a:schemeClr>
                </a:solidFill>
              </a:rPr>
              <a:t>encompasses a</a:t>
            </a:r>
            <a:r>
              <a:rPr lang="en-US" dirty="0" smtClean="0">
                <a:solidFill>
                  <a:schemeClr val="accent3"/>
                </a:solidFill>
              </a:rPr>
              <a:t> </a:t>
            </a:r>
            <a:r>
              <a:rPr lang="en-US" i="1" dirty="0" smtClean="0">
                <a:solidFill>
                  <a:schemeClr val="accent3"/>
                </a:solidFill>
              </a:rPr>
              <a:t>range of offenses</a:t>
            </a:r>
            <a:r>
              <a:rPr lang="en-US" dirty="0" smtClean="0">
                <a:solidFill>
                  <a:schemeClr val="bg2">
                    <a:lumMod val="75000"/>
                    <a:lumOff val="25000"/>
                  </a:schemeClr>
                </a:solidFill>
              </a:rPr>
              <a:t>, including:</a:t>
            </a:r>
          </a:p>
          <a:p>
            <a:pPr>
              <a:buFont typeface="Wingdings" panose="05000000000000000000" pitchFamily="2" charset="2"/>
              <a:buChar char="§"/>
            </a:pPr>
            <a:r>
              <a:rPr lang="en-US" dirty="0" smtClean="0"/>
              <a:t> a completed nonconsensual sex act (i.e., rape)</a:t>
            </a:r>
          </a:p>
          <a:p>
            <a:pPr>
              <a:buFont typeface="Wingdings" panose="05000000000000000000" pitchFamily="2" charset="2"/>
              <a:buChar char="§"/>
            </a:pPr>
            <a:r>
              <a:rPr lang="en-US" dirty="0" smtClean="0"/>
              <a:t> an attempted nonconsensual sex act</a:t>
            </a:r>
          </a:p>
          <a:p>
            <a:pPr>
              <a:buFont typeface="Wingdings" panose="05000000000000000000" pitchFamily="2" charset="2"/>
              <a:buChar char="§"/>
            </a:pPr>
            <a:r>
              <a:rPr lang="en-US" dirty="0" smtClean="0"/>
              <a:t> abusive sexual contact (i.e., unwanted touching) </a:t>
            </a:r>
          </a:p>
          <a:p>
            <a:pPr>
              <a:buFont typeface="Wingdings" panose="05000000000000000000" pitchFamily="2" charset="2"/>
              <a:buChar char="§"/>
            </a:pPr>
            <a:r>
              <a:rPr lang="en-US" dirty="0" smtClean="0"/>
              <a:t> non-contact sexual abuse (e.g., threatened sexual violence, exhibitionism, verbal sexual harassment)</a:t>
            </a:r>
          </a:p>
          <a:p>
            <a:pPr>
              <a:buFont typeface="Wingdings" panose="05000000000000000000" pitchFamily="2" charset="2"/>
              <a:buChar char="§"/>
            </a:pPr>
            <a:endParaRPr lang="en-US" dirty="0" smtClean="0">
              <a:solidFill>
                <a:schemeClr val="bg2">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a:t>
            </a:r>
            <a:r>
              <a:rPr lang="en-US" baseline="0" dirty="0" smtClean="0"/>
              <a:t> SLIDE]</a:t>
            </a:r>
            <a:endParaRPr lang="en-US" dirty="0" smtClean="0"/>
          </a:p>
          <a:p>
            <a:pPr>
              <a:buFont typeface="Wingdings" panose="05000000000000000000" pitchFamily="2" charset="2"/>
              <a:buChar char="§"/>
            </a:pPr>
            <a:endParaRPr lang="en-US"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12</a:t>
            </a:fld>
            <a:endParaRPr lang="en-US"/>
          </a:p>
        </p:txBody>
      </p:sp>
    </p:spTree>
    <p:extLst>
      <p:ext uri="{BB962C8B-B14F-4D97-AF65-F5344CB8AC3E}">
        <p14:creationId xmlns:p14="http://schemas.microsoft.com/office/powerpoint/2010/main" val="226652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solidFill>
              </a:rPr>
              <a:t>Take a moment to think about how rape is portrayed in popular culture. When you picture a perpetrator, who comes to mind?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4"/>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4"/>
                </a:solidFill>
              </a:rPr>
              <a:t>Before advancing to next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solidFill>
              </a:rPr>
              <a:t>Any thoughts about what comes to mind, based</a:t>
            </a:r>
            <a:r>
              <a:rPr lang="en-US" sz="1200" baseline="0" dirty="0" smtClean="0">
                <a:solidFill>
                  <a:schemeClr val="accent4"/>
                </a:solidFill>
              </a:rPr>
              <a:t> on what we have seen in our media and popular 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4"/>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13</a:t>
            </a:fld>
            <a:endParaRPr lang="en-US"/>
          </a:p>
        </p:txBody>
      </p:sp>
    </p:spTree>
    <p:extLst>
      <p:ext uri="{BB962C8B-B14F-4D97-AF65-F5344CB8AC3E}">
        <p14:creationId xmlns:p14="http://schemas.microsoft.com/office/powerpoint/2010/main" val="204893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popular culture, perpetrators</a:t>
            </a:r>
            <a:r>
              <a:rPr lang="en-US" baseline="0" dirty="0" smtClean="0"/>
              <a:t> of sexual assault are often portrayed as strangers who attack outdoors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14</a:t>
            </a:fld>
            <a:endParaRPr lang="en-US"/>
          </a:p>
        </p:txBody>
      </p:sp>
    </p:spTree>
    <p:extLst>
      <p:ext uri="{BB962C8B-B14F-4D97-AF65-F5344CB8AC3E}">
        <p14:creationId xmlns:p14="http://schemas.microsoft.com/office/powerpoint/2010/main" val="368992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reality, that is not usually the case.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15</a:t>
            </a:fld>
            <a:endParaRPr lang="en-US"/>
          </a:p>
        </p:txBody>
      </p:sp>
    </p:spTree>
    <p:extLst>
      <p:ext uri="{BB962C8B-B14F-4D97-AF65-F5344CB8AC3E}">
        <p14:creationId xmlns:p14="http://schemas.microsoft.com/office/powerpoint/2010/main" val="64329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16</a:t>
            </a:fld>
            <a:endParaRPr lang="en-US"/>
          </a:p>
        </p:txBody>
      </p:sp>
    </p:spTree>
    <p:extLst>
      <p:ext uri="{BB962C8B-B14F-4D97-AF65-F5344CB8AC3E}">
        <p14:creationId xmlns:p14="http://schemas.microsoft.com/office/powerpoint/2010/main" val="284646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ct val="70000"/>
              <a:buFont typeface="Wingdings" panose="05000000000000000000" pitchFamily="2" charset="2"/>
              <a:buNone/>
            </a:pPr>
            <a:r>
              <a:rPr lang="en-US" sz="1200" dirty="0" smtClean="0">
                <a:solidFill>
                  <a:schemeClr val="tx1">
                    <a:lumMod val="75000"/>
                    <a:lumOff val="25000"/>
                  </a:schemeClr>
                </a:solidFill>
              </a:rPr>
              <a:t>We’ve defined</a:t>
            </a:r>
            <a:r>
              <a:rPr lang="en-US" sz="1200" baseline="0" dirty="0" smtClean="0">
                <a:solidFill>
                  <a:schemeClr val="tx1">
                    <a:lumMod val="75000"/>
                    <a:lumOff val="25000"/>
                  </a:schemeClr>
                </a:solidFill>
              </a:rPr>
              <a:t> sexual assault, but let’s also talk a bit about what consent is, and is not. </a:t>
            </a:r>
            <a:endParaRPr lang="en-US" sz="1200" dirty="0" smtClean="0">
              <a:solidFill>
                <a:schemeClr val="tx1">
                  <a:lumMod val="75000"/>
                  <a:lumOff val="25000"/>
                </a:schemeClr>
              </a:solidFill>
            </a:endParaRPr>
          </a:p>
          <a:p>
            <a:pPr marL="0" lvl="0" indent="0">
              <a:buSzPct val="70000"/>
              <a:buFont typeface="Wingdings" panose="05000000000000000000" pitchFamily="2" charset="2"/>
              <a:buNone/>
            </a:pPr>
            <a:endParaRPr lang="en-US" sz="1200" baseline="0" dirty="0" smtClean="0">
              <a:solidFill>
                <a:schemeClr val="tx1">
                  <a:lumMod val="75000"/>
                  <a:lumOff val="25000"/>
                </a:schemeClr>
              </a:solidFill>
            </a:endParaRPr>
          </a:p>
          <a:p>
            <a:pPr marL="171450" lvl="0" indent="-171450">
              <a:buSzPct val="70000"/>
              <a:buFont typeface="Arial" panose="020B0604020202020204" pitchFamily="34" charset="0"/>
              <a:buChar char="•"/>
            </a:pPr>
            <a:r>
              <a:rPr lang="en-US" sz="1200" dirty="0" smtClean="0">
                <a:solidFill>
                  <a:schemeClr val="tx1">
                    <a:lumMod val="75000"/>
                    <a:lumOff val="25000"/>
                  </a:schemeClr>
                </a:solidFill>
              </a:rPr>
              <a:t>When sexual activities are consensual, it means that those involved have agreed to what they are doing and have given their permission. </a:t>
            </a:r>
          </a:p>
          <a:p>
            <a:pPr marL="171450" marR="0" lvl="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lang="en-US" sz="1200" dirty="0" smtClean="0"/>
              <a:t>Sex </a:t>
            </a:r>
            <a:r>
              <a:rPr lang="en-US" sz="1200" u="sng" dirty="0" smtClean="0"/>
              <a:t>without</a:t>
            </a:r>
            <a:r>
              <a:rPr lang="en-US" sz="1200" dirty="0" smtClean="0"/>
              <a:t> someone’s agreement or permission is rape.</a:t>
            </a:r>
            <a:endParaRPr lang="en-US" sz="1200" dirty="0" smtClean="0">
              <a:solidFill>
                <a:schemeClr val="tx1">
                  <a:lumMod val="75000"/>
                  <a:lumOff val="25000"/>
                </a:schemeClr>
              </a:solidFill>
            </a:endParaRPr>
          </a:p>
          <a:p>
            <a:pPr marL="0" lvl="0" indent="0">
              <a:buSzPct val="70000"/>
              <a:buFont typeface="Arial" panose="020B0604020202020204" pitchFamily="34" charset="0"/>
              <a:buNone/>
            </a:pPr>
            <a:endParaRPr lang="en-US" sz="1200" dirty="0" smtClean="0">
              <a:solidFill>
                <a:schemeClr val="tx1">
                  <a:lumMod val="75000"/>
                  <a:lumOff val="25000"/>
                </a:schemeClr>
              </a:solidFill>
            </a:endParaRPr>
          </a:p>
          <a:p>
            <a:pPr>
              <a:buSzPct val="70000"/>
              <a:buFont typeface="Wingdings" panose="05000000000000000000" pitchFamily="2" charset="2"/>
              <a:buNone/>
            </a:pPr>
            <a:r>
              <a:rPr lang="en-US" sz="1200" dirty="0" smtClean="0"/>
              <a:t>[NEXT</a:t>
            </a:r>
            <a:r>
              <a:rPr lang="en-US" sz="1200" baseline="0" dirty="0" smtClean="0"/>
              <a:t> SLIDE]</a:t>
            </a:r>
            <a:endParaRPr lang="en-US" sz="120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17</a:t>
            </a:fld>
            <a:endParaRPr lang="en-US"/>
          </a:p>
        </p:txBody>
      </p:sp>
    </p:spTree>
    <p:extLst>
      <p:ext uri="{BB962C8B-B14F-4D97-AF65-F5344CB8AC3E}">
        <p14:creationId xmlns:p14="http://schemas.microsoft.com/office/powerpoint/2010/main" val="254115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dirty="0" smtClean="0">
                <a:solidFill>
                  <a:schemeClr val="tx1">
                    <a:lumMod val="75000"/>
                    <a:lumOff val="25000"/>
                  </a:schemeClr>
                </a:solidFill>
              </a:rPr>
              <a:t>Consent is clear and unambiguous agreement at every stage of a sexual encounter—whether kissing, touching, or having sex.</a:t>
            </a:r>
            <a:endParaRPr lang="en-US" dirty="0" smtClean="0"/>
          </a:p>
          <a:p>
            <a:pPr marL="0" indent="0">
              <a:buFont typeface="Calibri" panose="020F0502020204030204" pitchFamily="34" charset="0"/>
              <a:buNone/>
            </a:pPr>
            <a:endParaRPr lang="en-US" kern="1200" dirty="0" smtClean="0">
              <a:solidFill>
                <a:schemeClr val="tx1"/>
              </a:solidFill>
            </a:endParaRPr>
          </a:p>
          <a:p>
            <a:pPr marL="0" indent="0">
              <a:buFont typeface="Calibri" panose="020F0502020204030204" pitchFamily="34" charset="0"/>
              <a:buNone/>
            </a:pPr>
            <a:r>
              <a:rPr lang="en-US" i="1" kern="1200" dirty="0" smtClean="0">
                <a:solidFill>
                  <a:schemeClr val="tx1"/>
                </a:solidFill>
              </a:rPr>
              <a:t>Click: </a:t>
            </a:r>
          </a:p>
          <a:p>
            <a:pPr marL="0" indent="0">
              <a:buFont typeface="Calibri" panose="020F0502020204030204" pitchFamily="34" charset="0"/>
              <a:buNone/>
            </a:pPr>
            <a:r>
              <a:rPr lang="en-US" dirty="0" smtClean="0"/>
              <a:t>Consent cannot be assumed.</a:t>
            </a:r>
          </a:p>
          <a:p>
            <a:pPr marL="0" indent="0">
              <a:buFont typeface="Calibri" panose="020F0502020204030204" pitchFamily="34" charset="0"/>
              <a:buNone/>
            </a:pPr>
            <a:endParaRPr lang="en-US" i="1" dirty="0" smtClean="0"/>
          </a:p>
          <a:p>
            <a:pPr marL="0" indent="0">
              <a:buFont typeface="Calibri" panose="020F0502020204030204" pitchFamily="34" charset="0"/>
              <a:buNone/>
            </a:pPr>
            <a:r>
              <a:rPr lang="en-US" i="1" dirty="0" smtClean="0"/>
              <a:t>Click mouse: </a:t>
            </a:r>
            <a:endParaRPr lang="en-US" dirty="0" smtClean="0"/>
          </a:p>
          <a:p>
            <a:pPr marL="0" indent="0">
              <a:buFont typeface="Calibri" panose="020F0502020204030204" pitchFamily="34" charset="0"/>
              <a:buNone/>
            </a:pPr>
            <a:r>
              <a:rPr lang="en-US" dirty="0" smtClean="0"/>
              <a:t> Silence does not imply consent;</a:t>
            </a:r>
            <a:r>
              <a:rPr lang="en-US" baseline="0" dirty="0" smtClean="0"/>
              <a:t> </a:t>
            </a:r>
            <a:r>
              <a:rPr lang="en-US" dirty="0" smtClean="0"/>
              <a:t>the absence of no is not a yes.</a:t>
            </a:r>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i="1" dirty="0" smtClean="0"/>
              <a:t>Click mouse: </a:t>
            </a:r>
            <a:endParaRPr lang="en-US" dirty="0" smtClean="0"/>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dirty="0" smtClean="0"/>
              <a:t> You cannot rely on past sexual interactions to assume you have consent. And, consent for some sexual actions does not imply consent for other actions. (For example, consenting to kiss doesn’t mean consenting to sex.)</a:t>
            </a:r>
          </a:p>
          <a:p>
            <a:pPr marL="0" indent="0">
              <a:buFont typeface="Calibri" panose="020F0502020204030204" pitchFamily="34" charset="0"/>
              <a:buNone/>
            </a:pPr>
            <a:endParaRPr lang="en-US" dirty="0" smtClean="0"/>
          </a:p>
          <a:p>
            <a:pPr marL="0" indent="0">
              <a:buFont typeface="Calibri" panose="020F0502020204030204" pitchFamily="34" charset="0"/>
              <a:buNone/>
            </a:pPr>
            <a:r>
              <a:rPr lang="en-US" dirty="0" smtClean="0"/>
              <a:t>[NEXT</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18</a:t>
            </a:fld>
            <a:endParaRPr lang="en-US"/>
          </a:p>
        </p:txBody>
      </p:sp>
    </p:spTree>
    <p:extLst>
      <p:ext uri="{BB962C8B-B14F-4D97-AF65-F5344CB8AC3E}">
        <p14:creationId xmlns:p14="http://schemas.microsoft.com/office/powerpoint/2010/main" val="151260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In </a:t>
            </a:r>
            <a:r>
              <a:rPr lang="en-US" kern="1200" dirty="0" smtClean="0">
                <a:solidFill>
                  <a:schemeClr val="tx1"/>
                </a:solidFill>
              </a:rPr>
              <a:t>many states, including Ohio, an intoxicated person who is substantially impaired (or incapacitated) cannot legally give consent.</a:t>
            </a:r>
          </a:p>
          <a:p>
            <a:pPr>
              <a:buSzPct val="70000"/>
              <a:buFont typeface="Wingdings" panose="05000000000000000000" pitchFamily="2" charset="2"/>
              <a:buNone/>
            </a:pPr>
            <a:r>
              <a:rPr lang="en-US" dirty="0" smtClean="0"/>
              <a:t>[NEXT</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19</a:t>
            </a:fld>
            <a:endParaRPr lang="en-US"/>
          </a:p>
        </p:txBody>
      </p:sp>
    </p:spTree>
    <p:extLst>
      <p:ext uri="{BB962C8B-B14F-4D97-AF65-F5344CB8AC3E}">
        <p14:creationId xmlns:p14="http://schemas.microsoft.com/office/powerpoint/2010/main" val="203929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today’s training!</a:t>
            </a:r>
          </a:p>
          <a:p>
            <a:r>
              <a:rPr lang="en-US" sz="1200" kern="1200" dirty="0" smtClean="0">
                <a:solidFill>
                  <a:schemeClr val="tx1"/>
                </a:solidFill>
                <a:effectLst/>
                <a:latin typeface="+mn-lt"/>
                <a:ea typeface="+mn-ea"/>
                <a:cs typeface="+mn-cs"/>
              </a:rPr>
              <a:t>My name is [Name] and I am the [title] at [organization/company]. I am going to be facilitating the training today.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training is part of the See the Signs, Speak out project, which offers free trainings for employers and employees on bystander intervention.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offers in-person trainings (like this one) as well as on-line video lessons for individuals to participate in at their own pace. You can find out more about the project at www.seethesigns.org.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2</a:t>
            </a:fld>
            <a:endParaRPr lang="en-US"/>
          </a:p>
        </p:txBody>
      </p:sp>
    </p:spTree>
    <p:extLst>
      <p:ext uri="{BB962C8B-B14F-4D97-AF65-F5344CB8AC3E}">
        <p14:creationId xmlns:p14="http://schemas.microsoft.com/office/powerpoint/2010/main" val="105596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0" dirty="0" smtClean="0">
                <a:solidFill>
                  <a:schemeClr val="accent3"/>
                </a:solidFill>
                <a:ea typeface="Times New Roman" panose="02020603050405020304" pitchFamily="18" charset="0"/>
                <a:cs typeface="Times New Roman" panose="02020603050405020304" pitchFamily="18" charset="0"/>
              </a:rPr>
              <a:t>There </a:t>
            </a:r>
            <a:r>
              <a:rPr lang="en-US" b="0" dirty="0" smtClean="0">
                <a:solidFill>
                  <a:schemeClr val="accent3"/>
                </a:solidFill>
                <a:ea typeface="Times New Roman" panose="02020603050405020304" pitchFamily="18" charset="0"/>
                <a:cs typeface="Times New Roman" panose="02020603050405020304" pitchFamily="18" charset="0"/>
              </a:rPr>
              <a:t>are a lot of misconceptions about alcohol and sexual assault. Let’s talk about some of the facts today.</a:t>
            </a:r>
            <a:endParaRPr lang="en-US" b="0" baseline="0" dirty="0" smtClean="0">
              <a:solidFill>
                <a:schemeClr val="accent3"/>
              </a:solidFill>
              <a:ea typeface="Times New Roman" panose="02020603050405020304" pitchFamily="18" charset="0"/>
              <a:cs typeface="Times New Roman" panose="02020603050405020304" pitchFamily="18" charset="0"/>
            </a:endParaRPr>
          </a:p>
          <a:p>
            <a:pPr>
              <a:spcBef>
                <a:spcPts val="0"/>
              </a:spcBef>
              <a:spcAft>
                <a:spcPts val="0"/>
              </a:spcAft>
            </a:pPr>
            <a:endParaRPr lang="en-US" b="0" baseline="0" dirty="0" smtClean="0">
              <a:solidFill>
                <a:schemeClr val="accent3"/>
              </a:solidFill>
              <a:ea typeface="Times New Roman" panose="02020603050405020304" pitchFamily="18" charset="0"/>
              <a:cs typeface="Times New Roman" panose="02020603050405020304" pitchFamily="18" charset="0"/>
            </a:endParaRPr>
          </a:p>
          <a:p>
            <a:pPr>
              <a:spcBef>
                <a:spcPts val="0"/>
              </a:spcBef>
              <a:spcAft>
                <a:spcPts val="0"/>
              </a:spcAft>
            </a:pPr>
            <a:r>
              <a:rPr lang="en-US" b="0" baseline="0" dirty="0" smtClean="0">
                <a:solidFill>
                  <a:schemeClr val="accent3"/>
                </a:solidFill>
                <a:ea typeface="Times New Roman" panose="02020603050405020304" pitchFamily="18" charset="0"/>
                <a:cs typeface="Times New Roman" panose="02020603050405020304" pitchFamily="18" charset="0"/>
              </a:rPr>
              <a:t>(CLICK)</a:t>
            </a:r>
          </a:p>
          <a:p>
            <a:pPr>
              <a:spcBef>
                <a:spcPts val="0"/>
              </a:spcBef>
              <a:spcAft>
                <a:spcPts val="0"/>
              </a:spcAft>
            </a:pPr>
            <a:endParaRPr lang="en-US" b="0" baseline="0" dirty="0" smtClean="0">
              <a:solidFill>
                <a:schemeClr val="accent3"/>
              </a:solidFill>
              <a:ea typeface="Times New Roman" panose="02020603050405020304" pitchFamily="18" charset="0"/>
              <a:cs typeface="Times New Roman" panose="02020603050405020304" pitchFamily="18" charset="0"/>
            </a:endParaRPr>
          </a:p>
          <a:p>
            <a:pPr>
              <a:spcBef>
                <a:spcPts val="0"/>
              </a:spcBef>
              <a:spcAft>
                <a:spcPts val="0"/>
              </a:spcAft>
            </a:pPr>
            <a:r>
              <a:rPr lang="en-US" b="0" baseline="0" dirty="0" smtClean="0">
                <a:solidFill>
                  <a:schemeClr val="accent3"/>
                </a:solidFill>
                <a:ea typeface="Times New Roman" panose="02020603050405020304" pitchFamily="18" charset="0"/>
                <a:cs typeface="Times New Roman" panose="02020603050405020304" pitchFamily="18" charset="0"/>
              </a:rPr>
              <a:t>First, </a:t>
            </a:r>
            <a:r>
              <a:rPr lang="en-US" dirty="0" smtClean="0">
                <a:solidFill>
                  <a:schemeClr val="accent3"/>
                </a:solidFill>
              </a:rPr>
              <a:t>Alcohol is a weapon that some perpetrators use to control their victims and render them helpless. </a:t>
            </a:r>
          </a:p>
          <a:p>
            <a:pPr>
              <a:spcBef>
                <a:spcPts val="0"/>
              </a:spcBef>
              <a:spcAft>
                <a:spcPts val="0"/>
              </a:spcAft>
            </a:pPr>
            <a:endParaRPr lang="en-US" dirty="0" smtClean="0">
              <a:solidFill>
                <a:schemeClr val="tx1">
                  <a:lumMod val="75000"/>
                  <a:lumOff val="25000"/>
                </a:schemeClr>
              </a:solidFill>
            </a:endParaRPr>
          </a:p>
          <a:p>
            <a:pPr marL="342900" indent="-342900">
              <a:spcBef>
                <a:spcPts val="0"/>
              </a:spcBef>
              <a:spcAft>
                <a:spcPts val="0"/>
              </a:spcAft>
              <a:buSzPct val="70000"/>
              <a:buFont typeface="Wingdings" panose="05000000000000000000" pitchFamily="2" charset="2"/>
              <a:buChar char="q"/>
            </a:pPr>
            <a:r>
              <a:rPr lang="en-US" dirty="0" smtClean="0">
                <a:solidFill>
                  <a:schemeClr val="tx1">
                    <a:lumMod val="75000"/>
                    <a:lumOff val="25000"/>
                  </a:schemeClr>
                </a:solidFill>
                <a:ea typeface="Times New Roman" panose="02020603050405020304" pitchFamily="18" charset="0"/>
                <a:cs typeface="Times New Roman" panose="02020603050405020304" pitchFamily="18" charset="0"/>
              </a:rPr>
              <a:t>Perpetrators often look for intoxicated victims who have higher vulnerabilities. </a:t>
            </a:r>
          </a:p>
          <a:p>
            <a:pPr marL="342900" indent="-342900">
              <a:spcBef>
                <a:spcPts val="0"/>
              </a:spcBef>
              <a:spcAft>
                <a:spcPts val="0"/>
              </a:spcAft>
              <a:buSzPct val="70000"/>
              <a:buFont typeface="Wingdings" panose="05000000000000000000" pitchFamily="2" charset="2"/>
              <a:buChar char="q"/>
            </a:pPr>
            <a:r>
              <a:rPr lang="en-US" dirty="0" smtClean="0">
                <a:solidFill>
                  <a:schemeClr val="tx1">
                    <a:lumMod val="75000"/>
                    <a:lumOff val="25000"/>
                  </a:schemeClr>
                </a:solidFill>
              </a:rPr>
              <a:t>As part of a plan to commit sexual violence, an assailant may encourage the victim to use alcohol, or may identify an individual who is already drunk.</a:t>
            </a:r>
          </a:p>
          <a:p>
            <a:pPr marL="342900" indent="-342900">
              <a:spcBef>
                <a:spcPts val="0"/>
              </a:spcBef>
              <a:spcAft>
                <a:spcPts val="0"/>
              </a:spcAft>
              <a:buSzPct val="70000"/>
              <a:buFont typeface="Wingdings" panose="05000000000000000000" pitchFamily="2" charset="2"/>
              <a:buChar char="q"/>
            </a:pPr>
            <a:r>
              <a:rPr lang="en-US" dirty="0" smtClean="0">
                <a:solidFill>
                  <a:schemeClr val="tx1">
                    <a:lumMod val="75000"/>
                    <a:lumOff val="25000"/>
                  </a:schemeClr>
                </a:solidFill>
              </a:rPr>
              <a:t>Alcohol is not a cause of rape; it is only one of many tools that perpetrators use to commit a crime.</a:t>
            </a:r>
            <a:endParaRPr lang="en-US" dirty="0" smtClean="0">
              <a:solidFill>
                <a:schemeClr val="tx1">
                  <a:lumMod val="75000"/>
                  <a:lumOff val="25000"/>
                </a:schemeClr>
              </a:solidFill>
              <a:ea typeface="Times New Roman" panose="02020603050405020304" pitchFamily="18" charset="0"/>
              <a:cs typeface="Times New Roman" panose="02020603050405020304" pitchFamily="18" charset="0"/>
            </a:endParaRPr>
          </a:p>
          <a:p>
            <a:endParaRPr lang="en-US" dirty="0" smtClean="0"/>
          </a:p>
          <a:p>
            <a:r>
              <a:rPr lang="en-US" dirty="0" smtClean="0"/>
              <a:t>[NEXT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20</a:t>
            </a:fld>
            <a:endParaRPr lang="en-US"/>
          </a:p>
        </p:txBody>
      </p:sp>
    </p:spTree>
    <p:extLst>
      <p:ext uri="{BB962C8B-B14F-4D97-AF65-F5344CB8AC3E}">
        <p14:creationId xmlns:p14="http://schemas.microsoft.com/office/powerpoint/2010/main" val="312078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400" b="1" dirty="0" smtClean="0">
                <a:solidFill>
                  <a:schemeClr val="accent3"/>
                </a:solidFill>
              </a:rPr>
              <a:t>Second, </a:t>
            </a:r>
          </a:p>
          <a:p>
            <a:pPr>
              <a:spcBef>
                <a:spcPts val="0"/>
              </a:spcBef>
              <a:spcAft>
                <a:spcPts val="0"/>
              </a:spcAft>
            </a:pPr>
            <a:r>
              <a:rPr lang="en-US" sz="1400" b="1" dirty="0" smtClean="0">
                <a:solidFill>
                  <a:schemeClr val="accent3"/>
                </a:solidFill>
              </a:rPr>
              <a:t>(click)</a:t>
            </a:r>
          </a:p>
          <a:p>
            <a:pPr>
              <a:spcBef>
                <a:spcPts val="0"/>
              </a:spcBef>
              <a:spcAft>
                <a:spcPts val="0"/>
              </a:spcAft>
            </a:pPr>
            <a:endParaRPr lang="en-US" sz="1400" b="1" dirty="0" smtClean="0">
              <a:solidFill>
                <a:schemeClr val="accent3"/>
              </a:solidFill>
            </a:endParaRPr>
          </a:p>
          <a:p>
            <a:pPr>
              <a:spcBef>
                <a:spcPts val="0"/>
              </a:spcBef>
              <a:spcAft>
                <a:spcPts val="0"/>
              </a:spcAft>
            </a:pPr>
            <a:r>
              <a:rPr lang="en-US" sz="1400" dirty="0" smtClean="0">
                <a:solidFill>
                  <a:schemeClr val="accent3"/>
                </a:solidFill>
              </a:rPr>
              <a:t>A victim of sexual assault should not be blamed for the crime because they chose to drink or use drugs. </a:t>
            </a:r>
            <a:endParaRPr lang="en-US" sz="800" dirty="0" smtClean="0">
              <a:solidFill>
                <a:schemeClr val="tx1">
                  <a:lumMod val="75000"/>
                  <a:lumOff val="25000"/>
                </a:schemeClr>
              </a:solidFill>
              <a:ea typeface="Times New Roman" panose="02020603050405020304" pitchFamily="18" charset="0"/>
              <a:cs typeface="Times New Roman" panose="02020603050405020304" pitchFamily="18" charset="0"/>
            </a:endParaRPr>
          </a:p>
          <a:p>
            <a:pPr marL="457200" indent="-457200">
              <a:buSzPct val="70000"/>
              <a:buFont typeface="Wingdings" panose="05000000000000000000" pitchFamily="2" charset="2"/>
              <a:buChar char="q"/>
            </a:pPr>
            <a:r>
              <a:rPr lang="en-US" sz="1200" dirty="0" smtClean="0">
                <a:solidFill>
                  <a:schemeClr val="tx1">
                    <a:lumMod val="75000"/>
                    <a:lumOff val="25000"/>
                  </a:schemeClr>
                </a:solidFill>
              </a:rPr>
              <a:t>To say someone asked for it by drinking or using other drugs blames the victim and fails to hold the perpetrator of crime responsible. </a:t>
            </a:r>
          </a:p>
          <a:p>
            <a:pPr marL="457200" indent="-457200">
              <a:buSzPct val="70000"/>
              <a:buFont typeface="Wingdings" panose="05000000000000000000" pitchFamily="2" charset="2"/>
              <a:buChar char="q"/>
            </a:pPr>
            <a:r>
              <a:rPr lang="en-US" sz="1200" dirty="0" smtClean="0">
                <a:solidFill>
                  <a:schemeClr val="tx1">
                    <a:lumMod val="75000"/>
                    <a:lumOff val="25000"/>
                  </a:schemeClr>
                </a:solidFill>
              </a:rPr>
              <a:t>Perpetrators who choose to commit sexual violence are solely responsible for their actions.</a:t>
            </a:r>
          </a:p>
          <a:p>
            <a:pPr marL="457200" indent="-457200">
              <a:buSzPct val="70000"/>
              <a:buFont typeface="Wingdings" panose="05000000000000000000" pitchFamily="2" charset="2"/>
              <a:buChar char="q"/>
            </a:pPr>
            <a:endParaRPr lang="en-US" sz="1200" dirty="0" smtClean="0">
              <a:solidFill>
                <a:schemeClr val="tx1">
                  <a:lumMod val="75000"/>
                  <a:lumOff val="25000"/>
                </a:schemeClr>
              </a:solidFill>
            </a:endParaRPr>
          </a:p>
          <a:p>
            <a:pPr marL="0" indent="0">
              <a:buSzPct val="70000"/>
              <a:buFont typeface="Wingdings" panose="05000000000000000000" pitchFamily="2" charset="2"/>
              <a:buNone/>
            </a:pPr>
            <a:endParaRPr lang="en-US" sz="1200" dirty="0" smtClean="0">
              <a:solidFill>
                <a:schemeClr val="tx1">
                  <a:lumMod val="75000"/>
                  <a:lumOff val="25000"/>
                </a:schemeClr>
              </a:solidFill>
            </a:endParaRPr>
          </a:p>
          <a:p>
            <a:pPr marL="0" indent="0">
              <a:buSzPct val="70000"/>
              <a:buFont typeface="Wingdings" panose="05000000000000000000" pitchFamily="2" charset="2"/>
              <a:buNone/>
            </a:pPr>
            <a:r>
              <a:rPr lang="en-US" sz="1200" dirty="0" smtClean="0">
                <a:solidFill>
                  <a:schemeClr val="tx1">
                    <a:lumMod val="75000"/>
                    <a:lumOff val="25000"/>
                  </a:schemeClr>
                </a:solidFill>
              </a:rPr>
              <a:t>[NEXT</a:t>
            </a:r>
            <a:r>
              <a:rPr lang="en-US" sz="1200" baseline="0" dirty="0" smtClean="0">
                <a:solidFill>
                  <a:schemeClr val="tx1">
                    <a:lumMod val="75000"/>
                    <a:lumOff val="25000"/>
                  </a:schemeClr>
                </a:solidFill>
              </a:rPr>
              <a:t> SLIDE]</a:t>
            </a:r>
            <a:endParaRPr lang="en-US" sz="1200" dirty="0" smtClean="0">
              <a:solidFill>
                <a:schemeClr val="tx1">
                  <a:lumMod val="75000"/>
                  <a:lumOff val="25000"/>
                </a:schemeClr>
              </a:solidFill>
            </a:endParaRPr>
          </a:p>
          <a:p>
            <a:pPr>
              <a:spcBef>
                <a:spcPts val="0"/>
              </a:spcBef>
              <a:spcAft>
                <a:spcPts val="0"/>
              </a:spcAft>
            </a:pPr>
            <a:endParaRPr lang="en-US" sz="1400" dirty="0" smtClean="0">
              <a:solidFill>
                <a:schemeClr val="tx1">
                  <a:lumMod val="75000"/>
                  <a:lumOff val="25000"/>
                </a:schemeClr>
              </a:solidFill>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21</a:t>
            </a:fld>
            <a:endParaRPr lang="en-US"/>
          </a:p>
        </p:txBody>
      </p:sp>
    </p:spTree>
    <p:extLst>
      <p:ext uri="{BB962C8B-B14F-4D97-AF65-F5344CB8AC3E}">
        <p14:creationId xmlns:p14="http://schemas.microsoft.com/office/powerpoint/2010/main" val="413186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a:t>
            </a:r>
            <a:r>
              <a:rPr lang="en-US" baseline="0" dirty="0" smtClean="0"/>
              <a:t> that the trauma of sexual violence impacts victims, and we will focus specifically on how this impacts workplaces.</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22</a:t>
            </a:fld>
            <a:endParaRPr lang="en-US"/>
          </a:p>
        </p:txBody>
      </p:sp>
    </p:spTree>
    <p:extLst>
      <p:ext uri="{BB962C8B-B14F-4D97-AF65-F5344CB8AC3E}">
        <p14:creationId xmlns:p14="http://schemas.microsoft.com/office/powerpoint/2010/main" val="427977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every survivor’s experience and recovery is different, most survivors experience some or all of the following reactions to the trauma of sexual violence. Victims may experience these reactions immediately after the trauma or years later.</a:t>
            </a:r>
          </a:p>
          <a:p>
            <a:pPr lvl="0"/>
            <a:endParaRPr lang="en-US" b="1" kern="1200" dirty="0" smtClean="0">
              <a:solidFill>
                <a:schemeClr val="tx1"/>
              </a:solidFill>
            </a:endParaRPr>
          </a:p>
          <a:p>
            <a:pPr lvl="0"/>
            <a:r>
              <a:rPr lang="en-US" b="1" kern="1200" dirty="0" smtClean="0">
                <a:solidFill>
                  <a:schemeClr val="tx1"/>
                </a:solidFill>
              </a:rPr>
              <a:t>[Click]</a:t>
            </a:r>
          </a:p>
          <a:p>
            <a:pPr lvl="0"/>
            <a:endParaRPr lang="en-US" b="1" kern="1200" dirty="0" smtClean="0">
              <a:solidFill>
                <a:schemeClr val="tx1"/>
              </a:solidFill>
            </a:endParaRPr>
          </a:p>
          <a:p>
            <a:pPr lvl="0"/>
            <a:r>
              <a:rPr lang="en-US" b="1" kern="1200" dirty="0" smtClean="0">
                <a:solidFill>
                  <a:schemeClr val="tx1"/>
                </a:solidFill>
              </a:rPr>
              <a:t>Some of the emotional impacts include </a:t>
            </a:r>
            <a:r>
              <a:rPr lang="en-US" kern="1200" dirty="0" smtClean="0">
                <a:solidFill>
                  <a:schemeClr val="tx1"/>
                </a:solidFill>
              </a:rPr>
              <a:t>disbelief, sadness, anxiety, anger, irritability, neediness, feeling numb, mood swings, distrust, fear, low self-esteem </a:t>
            </a:r>
          </a:p>
          <a:p>
            <a:endParaRPr lang="en-US" dirty="0" smtClean="0"/>
          </a:p>
          <a:p>
            <a:pPr lvl="0"/>
            <a:r>
              <a:rPr lang="en-US" b="1" kern="1200" dirty="0" smtClean="0">
                <a:solidFill>
                  <a:schemeClr val="tx1"/>
                </a:solidFill>
              </a:rPr>
              <a:t>Physically, a victim might experience</a:t>
            </a:r>
            <a:r>
              <a:rPr lang="en-US" b="1" kern="1200" baseline="0" dirty="0" smtClean="0">
                <a:solidFill>
                  <a:schemeClr val="tx1"/>
                </a:solidFill>
              </a:rPr>
              <a:t> </a:t>
            </a:r>
            <a:r>
              <a:rPr lang="en-US" kern="1200" dirty="0" smtClean="0">
                <a:solidFill>
                  <a:schemeClr val="tx1"/>
                </a:solidFill>
              </a:rPr>
              <a:t>body aches/pains, fatigue, upset stomach, changes in eating and sleeping patterns, nightmares, an increased startle response, pregnancy, and</a:t>
            </a:r>
            <a:r>
              <a:rPr lang="en-US" kern="1200" baseline="0" dirty="0" smtClean="0">
                <a:solidFill>
                  <a:schemeClr val="tx1"/>
                </a:solidFill>
              </a:rPr>
              <a:t> Post Traumatic Stress Disorder. In fact, sexual assault vi</a:t>
            </a:r>
            <a:r>
              <a:rPr lang="en-US" kern="1200" dirty="0" smtClean="0">
                <a:solidFill>
                  <a:schemeClr val="tx1"/>
                </a:solidFill>
              </a:rPr>
              <a:t>ctims</a:t>
            </a:r>
            <a:r>
              <a:rPr lang="en-US" kern="1200" baseline="0" dirty="0" smtClean="0">
                <a:solidFill>
                  <a:schemeClr val="tx1"/>
                </a:solidFill>
              </a:rPr>
              <a:t> are</a:t>
            </a:r>
            <a:r>
              <a:rPr lang="en-US" kern="1200" dirty="0" smtClean="0">
                <a:solidFill>
                  <a:schemeClr val="tx1"/>
                </a:solidFill>
              </a:rPr>
              <a:t> </a:t>
            </a:r>
            <a:r>
              <a:rPr lang="en-US" dirty="0" smtClean="0">
                <a:solidFill>
                  <a:schemeClr val="accent4"/>
                </a:solidFill>
              </a:rPr>
              <a:t>6 times </a:t>
            </a:r>
            <a:r>
              <a:rPr lang="en-US" dirty="0" smtClean="0"/>
              <a:t>more likely to suffer from post-traumatic stress disorder (PTSD). </a:t>
            </a:r>
            <a:endParaRPr lang="en-US" kern="1200" dirty="0" smtClean="0">
              <a:solidFill>
                <a:schemeClr val="tx1"/>
              </a:solidFill>
            </a:endParaRPr>
          </a:p>
          <a:p>
            <a:endParaRPr lang="en-US" dirty="0" smtClean="0"/>
          </a:p>
          <a:p>
            <a:r>
              <a:rPr lang="en-US" dirty="0" smtClean="0"/>
              <a:t>Click:</a:t>
            </a:r>
          </a:p>
          <a:p>
            <a:endParaRPr lang="en-US" dirty="0" smtClean="0"/>
          </a:p>
          <a:p>
            <a:pPr lvl="0"/>
            <a:r>
              <a:rPr lang="en-US" b="1" kern="1200" dirty="0" smtClean="0">
                <a:solidFill>
                  <a:schemeClr val="tx1"/>
                </a:solidFill>
              </a:rPr>
              <a:t>Trauma</a:t>
            </a:r>
            <a:r>
              <a:rPr lang="en-US" b="1" kern="1200" baseline="0" dirty="0" smtClean="0">
                <a:solidFill>
                  <a:schemeClr val="tx1"/>
                </a:solidFill>
              </a:rPr>
              <a:t> impacts a victim mentally as well. Victims may have </a:t>
            </a:r>
            <a:r>
              <a:rPr lang="en-US" kern="1200" dirty="0" smtClean="0">
                <a:solidFill>
                  <a:schemeClr val="tx1"/>
                </a:solidFill>
              </a:rPr>
              <a:t>difficulty with concentration and comprehension, may experience confusion, or have flashbacks</a:t>
            </a:r>
          </a:p>
          <a:p>
            <a:pPr lvl="0"/>
            <a:endParaRPr lang="en-US" kern="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lvl="0"/>
            <a:endParaRPr lang="en-US" kern="1200" dirty="0" smtClean="0">
              <a:solidFill>
                <a:schemeClr val="tx1"/>
              </a:solidFill>
            </a:endParaRPr>
          </a:p>
          <a:p>
            <a:pPr lvl="0"/>
            <a:r>
              <a:rPr lang="en-US" b="1" kern="1200" dirty="0" smtClean="0">
                <a:solidFill>
                  <a:schemeClr val="tx1"/>
                </a:solidFill>
              </a:rPr>
              <a:t>Lastly,</a:t>
            </a:r>
            <a:r>
              <a:rPr lang="en-US" b="1" kern="1200" baseline="0" dirty="0" smtClean="0">
                <a:solidFill>
                  <a:schemeClr val="tx1"/>
                </a:solidFill>
              </a:rPr>
              <a:t> the trauma of sexual violence can impact an individual’s </a:t>
            </a:r>
            <a:r>
              <a:rPr lang="en-US" b="1" kern="1200" dirty="0" smtClean="0">
                <a:solidFill>
                  <a:schemeClr val="tx1"/>
                </a:solidFill>
              </a:rPr>
              <a:t>behaviors,</a:t>
            </a:r>
            <a:r>
              <a:rPr lang="en-US" b="1" kern="1200" baseline="0" dirty="0" smtClean="0">
                <a:solidFill>
                  <a:schemeClr val="tx1"/>
                </a:solidFill>
              </a:rPr>
              <a:t> </a:t>
            </a:r>
            <a:r>
              <a:rPr lang="en-US" b="0" kern="1200" baseline="0" dirty="0" smtClean="0">
                <a:solidFill>
                  <a:schemeClr val="tx1"/>
                </a:solidFill>
              </a:rPr>
              <a:t>such as showing </a:t>
            </a:r>
            <a:r>
              <a:rPr lang="en-US" b="0" kern="1200" dirty="0" smtClean="0">
                <a:solidFill>
                  <a:schemeClr val="tx1"/>
                </a:solidFill>
              </a:rPr>
              <a:t> </a:t>
            </a:r>
            <a:r>
              <a:rPr lang="en-US" kern="1200" dirty="0" err="1" smtClean="0">
                <a:solidFill>
                  <a:schemeClr val="tx1"/>
                </a:solidFill>
              </a:rPr>
              <a:t>hypervigilence</a:t>
            </a:r>
            <a:r>
              <a:rPr lang="en-US" kern="1200" dirty="0" smtClean="0">
                <a:solidFill>
                  <a:schemeClr val="tx1"/>
                </a:solidFill>
              </a:rPr>
              <a:t>, avoiding people or places, wanting to change one’s appearance, eating disorders, or</a:t>
            </a:r>
            <a:r>
              <a:rPr lang="en-US" kern="1200" baseline="0" dirty="0" smtClean="0">
                <a:solidFill>
                  <a:schemeClr val="tx1"/>
                </a:solidFill>
              </a:rPr>
              <a:t> </a:t>
            </a:r>
            <a:r>
              <a:rPr lang="en-US" kern="1200" dirty="0" smtClean="0">
                <a:solidFill>
                  <a:schemeClr val="tx1"/>
                </a:solidFill>
              </a:rPr>
              <a:t>substance abuse. Individuals may withdraw</a:t>
            </a:r>
            <a:r>
              <a:rPr lang="en-US" kern="1200" baseline="0" dirty="0" smtClean="0">
                <a:solidFill>
                  <a:schemeClr val="tx1"/>
                </a:solidFill>
              </a:rPr>
              <a:t> from </a:t>
            </a:r>
            <a:r>
              <a:rPr lang="en-US" kern="1200" dirty="0" smtClean="0">
                <a:solidFill>
                  <a:schemeClr val="tx1"/>
                </a:solidFill>
              </a:rPr>
              <a:t>relationships with loved ones and colleagues as well.  </a:t>
            </a:r>
          </a:p>
          <a:p>
            <a:pPr lvl="0"/>
            <a:endParaRPr lang="en-US" kern="1200" dirty="0" smtClean="0">
              <a:solidFill>
                <a:schemeClr val="tx1"/>
              </a:solidFill>
            </a:endParaRPr>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23</a:t>
            </a:fld>
            <a:endParaRPr lang="en-US"/>
          </a:p>
        </p:txBody>
      </p:sp>
    </p:spTree>
    <p:extLst>
      <p:ext uri="{BB962C8B-B14F-4D97-AF65-F5344CB8AC3E}">
        <p14:creationId xmlns:p14="http://schemas.microsoft.com/office/powerpoint/2010/main" val="299877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SzPct val="70000"/>
            </a:pPr>
            <a:r>
              <a:rPr lang="en-US" dirty="0" smtClean="0">
                <a:solidFill>
                  <a:schemeClr val="accent4"/>
                </a:solidFill>
                <a:ea typeface="Times New Roman" panose="02020603050405020304" pitchFamily="18" charset="0"/>
                <a:cs typeface="Times New Roman" panose="02020603050405020304" pitchFamily="18" charset="0"/>
              </a:rPr>
              <a:t>Now that we’ve explained</a:t>
            </a:r>
            <a:r>
              <a:rPr lang="en-US" baseline="0" dirty="0" smtClean="0">
                <a:solidFill>
                  <a:schemeClr val="accent4"/>
                </a:solidFill>
                <a:ea typeface="Times New Roman" panose="02020603050405020304" pitchFamily="18" charset="0"/>
                <a:cs typeface="Times New Roman" panose="02020603050405020304" pitchFamily="18" charset="0"/>
              </a:rPr>
              <a:t> some of the ways sexual trauma can impact a victim </a:t>
            </a:r>
            <a:r>
              <a:rPr lang="en-US" dirty="0" smtClean="0">
                <a:solidFill>
                  <a:schemeClr val="accent4"/>
                </a:solidFill>
                <a:ea typeface="Times New Roman" panose="02020603050405020304" pitchFamily="18" charset="0"/>
                <a:cs typeface="Times New Roman" panose="02020603050405020304" pitchFamily="18" charset="0"/>
              </a:rPr>
              <a:t>emotionally, physically, mentally and behaviorally, in what ways</a:t>
            </a:r>
            <a:r>
              <a:rPr lang="en-US" baseline="0" dirty="0" smtClean="0">
                <a:solidFill>
                  <a:schemeClr val="accent4"/>
                </a:solidFill>
                <a:ea typeface="Times New Roman" panose="02020603050405020304" pitchFamily="18" charset="0"/>
                <a:cs typeface="Times New Roman" panose="02020603050405020304" pitchFamily="18" charset="0"/>
              </a:rPr>
              <a:t> do you think it might impact their work?</a:t>
            </a:r>
          </a:p>
          <a:p>
            <a:pPr>
              <a:lnSpc>
                <a:spcPct val="107000"/>
              </a:lnSpc>
              <a:buSzPct val="70000"/>
            </a:pPr>
            <a:endParaRPr lang="en-US" baseline="0" dirty="0" smtClean="0">
              <a:solidFill>
                <a:schemeClr val="accent4"/>
              </a:solidFill>
              <a:ea typeface="Times New Roman" panose="02020603050405020304" pitchFamily="18" charset="0"/>
              <a:cs typeface="Times New Roman" panose="02020603050405020304" pitchFamily="18" charset="0"/>
            </a:endParaRPr>
          </a:p>
          <a:p>
            <a:pPr>
              <a:lnSpc>
                <a:spcPct val="107000"/>
              </a:lnSpc>
              <a:buSzPct val="70000"/>
            </a:pPr>
            <a:r>
              <a:rPr lang="en-US" i="1" baseline="0" dirty="0" smtClean="0">
                <a:solidFill>
                  <a:schemeClr val="accent4"/>
                </a:solidFill>
                <a:ea typeface="Times New Roman" panose="02020603050405020304" pitchFamily="18" charset="0"/>
                <a:cs typeface="Times New Roman" panose="02020603050405020304" pitchFamily="18" charset="0"/>
              </a:rPr>
              <a:t>--Have the audience brainstorm ways that they think it would impact someone’s work.</a:t>
            </a:r>
          </a:p>
          <a:p>
            <a:pPr marL="457200" indent="-457200">
              <a:lnSpc>
                <a:spcPct val="107000"/>
              </a:lnSpc>
              <a:buSzPct val="70000"/>
              <a:buFontTx/>
              <a:buChar char="-"/>
            </a:pPr>
            <a:endParaRPr lang="en-US" i="1" dirty="0" smtClean="0">
              <a:solidFill>
                <a:schemeClr val="accent4"/>
              </a:solidFill>
              <a:ea typeface="Times New Roman" panose="02020603050405020304" pitchFamily="18" charset="0"/>
              <a:cs typeface="Times New Roman" panose="02020603050405020304" pitchFamily="18" charset="0"/>
            </a:endParaRPr>
          </a:p>
          <a:p>
            <a:pPr marL="457200" indent="-457200">
              <a:lnSpc>
                <a:spcPct val="107000"/>
              </a:lnSpc>
              <a:buSzPct val="70000"/>
              <a:buFontTx/>
              <a:buChar char="-"/>
            </a:pPr>
            <a:r>
              <a:rPr lang="en-US" i="1" dirty="0" smtClean="0">
                <a:solidFill>
                  <a:schemeClr val="accent4"/>
                </a:solidFill>
                <a:ea typeface="Times New Roman" panose="02020603050405020304" pitchFamily="18" charset="0"/>
                <a:cs typeface="Times New Roman" panose="02020603050405020304" pitchFamily="18" charset="0"/>
              </a:rPr>
              <a:t>Once the group is done generating a list, continue to next</a:t>
            </a:r>
            <a:r>
              <a:rPr lang="en-US" i="1" baseline="0" dirty="0" smtClean="0">
                <a:solidFill>
                  <a:schemeClr val="accent4"/>
                </a:solidFill>
                <a:ea typeface="Times New Roman" panose="02020603050405020304" pitchFamily="18" charset="0"/>
                <a:cs typeface="Times New Roman" panose="02020603050405020304" pitchFamily="18" charset="0"/>
              </a:rPr>
              <a:t> slide</a:t>
            </a:r>
          </a:p>
          <a:p>
            <a:pPr marL="0" indent="0">
              <a:lnSpc>
                <a:spcPct val="107000"/>
              </a:lnSpc>
              <a:buSzPct val="70000"/>
              <a:buFontTx/>
              <a:buNone/>
            </a:pPr>
            <a:endParaRPr lang="en-US" i="1" dirty="0" smtClean="0">
              <a:solidFill>
                <a:schemeClr val="accent4"/>
              </a:solidFill>
              <a:ea typeface="Times New Roman" panose="02020603050405020304" pitchFamily="18" charset="0"/>
              <a:cs typeface="Times New Roman" panose="02020603050405020304" pitchFamily="18" charset="0"/>
            </a:endParaRPr>
          </a:p>
          <a:p>
            <a:pPr>
              <a:lnSpc>
                <a:spcPct val="107000"/>
              </a:lnSpc>
              <a:buSzPct val="70000"/>
            </a:pPr>
            <a:endParaRPr lang="en-US" dirty="0" smtClean="0">
              <a:solidFill>
                <a:schemeClr val="accent4"/>
              </a:solidFill>
              <a:ea typeface="Times New Roman" panose="02020603050405020304" pitchFamily="18" charset="0"/>
              <a:cs typeface="Times New Roman" panose="02020603050405020304" pitchFamily="18" charset="0"/>
            </a:endParaRPr>
          </a:p>
          <a:p>
            <a:pPr marL="0" indent="0">
              <a:lnSpc>
                <a:spcPct val="107000"/>
              </a:lnSpc>
              <a:buSzPct val="70000"/>
              <a:buFont typeface="Wingdings" panose="05000000000000000000" pitchFamily="2" charset="2"/>
              <a:buNone/>
            </a:pPr>
            <a:endParaRPr lang="en-US" dirty="0" smtClean="0">
              <a:solidFill>
                <a:schemeClr val="tx1">
                  <a:lumMod val="75000"/>
                  <a:lumOff val="25000"/>
                </a:schemeClr>
              </a:solidFill>
            </a:endParaRPr>
          </a:p>
          <a:p>
            <a:pPr marL="0" marR="0" indent="0" algn="l" defTabSz="914400" rtl="0" eaLnBrk="1" fontAlgn="auto" latinLnBrk="0" hangingPunct="1">
              <a:lnSpc>
                <a:spcPct val="107000"/>
              </a:lnSpc>
              <a:spcBef>
                <a:spcPts val="0"/>
              </a:spcBef>
              <a:spcAft>
                <a:spcPts val="0"/>
              </a:spcAft>
              <a:buClrTx/>
              <a:buSzPct val="70000"/>
              <a:buFont typeface="Wingdings" panose="05000000000000000000" pitchFamily="2" charset="2"/>
              <a:buNone/>
              <a:tabLst/>
              <a:defRPr/>
            </a:pPr>
            <a:r>
              <a:rPr lang="en-US" dirty="0" smtClean="0"/>
              <a:t>[NEXT</a:t>
            </a:r>
            <a:r>
              <a:rPr lang="en-US" baseline="0" dirty="0" smtClean="0"/>
              <a:t> SLIDE]</a:t>
            </a:r>
            <a:endParaRPr lang="en-US" dirty="0" smtClean="0"/>
          </a:p>
          <a:p>
            <a:pPr marL="0" indent="0">
              <a:lnSpc>
                <a:spcPct val="107000"/>
              </a:lnSpc>
              <a:buSzPct val="70000"/>
              <a:buFont typeface="Wingdings" panose="05000000000000000000" pitchFamily="2" charset="2"/>
              <a:buNone/>
            </a:pP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24</a:t>
            </a:fld>
            <a:endParaRPr lang="en-US"/>
          </a:p>
        </p:txBody>
      </p:sp>
    </p:spTree>
    <p:extLst>
      <p:ext uri="{BB962C8B-B14F-4D97-AF65-F5344CB8AC3E}">
        <p14:creationId xmlns:p14="http://schemas.microsoft.com/office/powerpoint/2010/main" val="78412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SzPct val="70000"/>
            </a:pPr>
            <a:r>
              <a:rPr lang="en-US" sz="1200" dirty="0" smtClean="0">
                <a:solidFill>
                  <a:schemeClr val="tx1"/>
                </a:solidFill>
              </a:rPr>
              <a:t>It looks like we mentioned</a:t>
            </a:r>
            <a:r>
              <a:rPr lang="en-US" sz="1200" baseline="0" dirty="0" smtClean="0">
                <a:solidFill>
                  <a:schemeClr val="tx1"/>
                </a:solidFill>
              </a:rPr>
              <a:t> [some, all, none of these listed]</a:t>
            </a:r>
          </a:p>
          <a:p>
            <a:pPr>
              <a:lnSpc>
                <a:spcPct val="107000"/>
              </a:lnSpc>
              <a:buSzPct val="70000"/>
            </a:pPr>
            <a:endParaRPr lang="en-US" sz="1200" i="1" baseline="0" dirty="0" smtClean="0">
              <a:solidFill>
                <a:schemeClr val="accent4"/>
              </a:solidFill>
              <a:ea typeface="Times New Roman" panose="02020603050405020304" pitchFamily="18" charset="0"/>
              <a:cs typeface="Times New Roman" panose="02020603050405020304" pitchFamily="18" charset="0"/>
            </a:endParaRPr>
          </a:p>
          <a:p>
            <a:pPr>
              <a:lnSpc>
                <a:spcPct val="107000"/>
              </a:lnSpc>
              <a:buSzPct val="70000"/>
            </a:pPr>
            <a:r>
              <a:rPr lang="en-US" sz="1200" i="1" baseline="0" dirty="0" smtClean="0">
                <a:solidFill>
                  <a:schemeClr val="accent4"/>
                </a:solidFill>
                <a:ea typeface="Times New Roman" panose="02020603050405020304" pitchFamily="18" charset="0"/>
                <a:cs typeface="Times New Roman" panose="02020603050405020304" pitchFamily="18" charset="0"/>
              </a:rPr>
              <a:t>Mention any of the ones on the slide that were not mentioned as a group</a:t>
            </a:r>
          </a:p>
          <a:p>
            <a:pPr>
              <a:lnSpc>
                <a:spcPct val="107000"/>
              </a:lnSpc>
              <a:buSzPct val="70000"/>
            </a:pPr>
            <a:endParaRPr lang="en-US" sz="1200" i="1" baseline="0" dirty="0" smtClean="0">
              <a:solidFill>
                <a:schemeClr val="accent4"/>
              </a:solidFill>
              <a:cs typeface="Times New Roman" panose="02020603050405020304" pitchFamily="18" charset="0"/>
            </a:endParaRPr>
          </a:p>
          <a:p>
            <a:pPr>
              <a:lnSpc>
                <a:spcPct val="107000"/>
              </a:lnSpc>
              <a:buSzPct val="70000"/>
            </a:pPr>
            <a:r>
              <a:rPr lang="en-US" sz="1200" i="0" baseline="0" dirty="0" smtClean="0">
                <a:solidFill>
                  <a:schemeClr val="accent4"/>
                </a:solidFill>
                <a:cs typeface="Times New Roman" panose="02020603050405020304" pitchFamily="18" charset="0"/>
              </a:rPr>
              <a:t>This of course is not a complete list – some of the other things we talked about are also ways it could impact work, such as [</a:t>
            </a:r>
            <a:r>
              <a:rPr lang="en-US" sz="1200" i="1" dirty="0" smtClean="0">
                <a:solidFill>
                  <a:schemeClr val="tx1"/>
                </a:solidFill>
              </a:rPr>
              <a:t>list any impacts that they mentioned</a:t>
            </a:r>
            <a:r>
              <a:rPr lang="en-US" sz="1200" i="1" baseline="0" dirty="0" smtClean="0">
                <a:solidFill>
                  <a:schemeClr val="tx1"/>
                </a:solidFill>
              </a:rPr>
              <a:t> as a group that are not on this slide.] </a:t>
            </a:r>
            <a:endParaRPr lang="en-US" sz="1200" i="1" dirty="0" smtClean="0">
              <a:solidFill>
                <a:schemeClr val="tx1"/>
              </a:solidFill>
            </a:endParaRPr>
          </a:p>
          <a:p>
            <a:pPr marL="0" indent="0">
              <a:buFont typeface="Arial" panose="020B0604020202020204" pitchFamily="34" charset="0"/>
              <a:buNone/>
            </a:pPr>
            <a:endParaRPr lang="en-US" sz="1200" dirty="0" smtClean="0">
              <a:solidFill>
                <a:schemeClr val="tx1"/>
              </a:solidFill>
            </a:endParaRPr>
          </a:p>
          <a:p>
            <a:pPr marL="0" indent="0">
              <a:buFont typeface="Arial" panose="020B0604020202020204" pitchFamily="34" charset="0"/>
              <a:buNone/>
            </a:pPr>
            <a:r>
              <a:rPr lang="en-US" sz="1200" dirty="0" smtClean="0">
                <a:solidFill>
                  <a:schemeClr val="tx1"/>
                </a:solidFill>
              </a:rPr>
              <a:t>[NEXT</a:t>
            </a:r>
            <a:r>
              <a:rPr lang="en-US" sz="1200" baseline="0" dirty="0" smtClean="0">
                <a:solidFill>
                  <a:schemeClr val="tx1"/>
                </a:solidFill>
              </a:rPr>
              <a:t> SLIDE]</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25</a:t>
            </a:fld>
            <a:endParaRPr lang="en-US"/>
          </a:p>
        </p:txBody>
      </p:sp>
    </p:spTree>
    <p:extLst>
      <p:ext uri="{BB962C8B-B14F-4D97-AF65-F5344CB8AC3E}">
        <p14:creationId xmlns:p14="http://schemas.microsoft.com/office/powerpoint/2010/main" val="3683791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[SKIP SLIDE IF NO TIME]</a:t>
            </a:r>
          </a:p>
          <a:p>
            <a:endParaRPr lang="en-US" dirty="0" smtClean="0"/>
          </a:p>
          <a:p>
            <a:r>
              <a:rPr lang="en-US" dirty="0" smtClean="0"/>
              <a:t>As part of this project we conducted a survey of domestic violence and sexual assault victims and asked them how their experience impacted their work.</a:t>
            </a:r>
          </a:p>
          <a:p>
            <a:endParaRPr lang="en-US" dirty="0"/>
          </a:p>
          <a:p>
            <a:pPr marL="171450" indent="-171450">
              <a:buFont typeface="Arial" panose="020B0604020202020204" pitchFamily="34" charset="0"/>
              <a:buChar char="•"/>
            </a:pPr>
            <a:r>
              <a:rPr lang="en-US" b="1" dirty="0" smtClean="0"/>
              <a:t>71 percent </a:t>
            </a:r>
            <a:r>
              <a:rPr lang="en-US" dirty="0" smtClean="0"/>
              <a:t>of respondents said that they had difficulty focusing while at work</a:t>
            </a:r>
          </a:p>
          <a:p>
            <a:pPr marL="171450" indent="-171450">
              <a:buFont typeface="Arial" panose="020B0604020202020204" pitchFamily="34" charset="0"/>
              <a:buChar char="•"/>
            </a:pPr>
            <a:r>
              <a:rPr lang="en-US" b="1" dirty="0" smtClean="0"/>
              <a:t>Over half </a:t>
            </a:r>
            <a:r>
              <a:rPr lang="en-US" dirty="0" smtClean="0"/>
              <a:t>said that post traumatic stress syndrome impacted their work</a:t>
            </a:r>
          </a:p>
          <a:p>
            <a:pPr marL="171450" indent="-171450">
              <a:buFont typeface="Arial" panose="020B0604020202020204" pitchFamily="34" charset="0"/>
              <a:buChar char="•"/>
            </a:pPr>
            <a:r>
              <a:rPr lang="en-US" b="1" dirty="0" smtClean="0"/>
              <a:t>Nearly half of respondent </a:t>
            </a:r>
            <a:r>
              <a:rPr lang="en-US" dirty="0" smtClean="0"/>
              <a:t>said they were not as productive at work </a:t>
            </a:r>
          </a:p>
          <a:p>
            <a:pPr marL="171450" indent="-171450">
              <a:buFont typeface="Arial" panose="020B0604020202020204" pitchFamily="34" charset="0"/>
              <a:buChar char="•"/>
            </a:pPr>
            <a:r>
              <a:rPr lang="en-US" b="1" dirty="0" smtClean="0"/>
              <a:t>And a third of respondents </a:t>
            </a:r>
            <a:r>
              <a:rPr lang="en-US" dirty="0" smtClean="0"/>
              <a:t>said that they were fearful for their safety while at work. </a:t>
            </a:r>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[NEXT</a:t>
            </a:r>
            <a:r>
              <a:rPr lang="en-US" sz="1200" baseline="0" dirty="0" smtClean="0"/>
              <a:t> SLIDE]</a:t>
            </a:r>
            <a:endParaRPr lang="en-US" sz="120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26</a:t>
            </a:fld>
            <a:endParaRPr lang="en-US"/>
          </a:p>
        </p:txBody>
      </p:sp>
    </p:spTree>
    <p:extLst>
      <p:ext uri="{BB962C8B-B14F-4D97-AF65-F5344CB8AC3E}">
        <p14:creationId xmlns:p14="http://schemas.microsoft.com/office/powerpoint/2010/main" val="2379528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you might be wondering, how can you help someone who might be a victim? </a:t>
            </a:r>
            <a:r>
              <a:rPr lang="en-US" dirty="0" smtClean="0"/>
              <a:t>Here are a few key things to keep in mind:</a:t>
            </a:r>
            <a:endParaRPr lang="en-US" baseline="0" dirty="0" smtClean="0"/>
          </a:p>
          <a:p>
            <a:pPr>
              <a:buSzPct val="70000"/>
              <a:buFont typeface="Wingdings" panose="05000000000000000000" pitchFamily="2" charset="2"/>
              <a:buChar char="q"/>
            </a:pPr>
            <a:r>
              <a:rPr lang="en-US" b="1" dirty="0" smtClean="0"/>
              <a:t>Tell them you believe them </a:t>
            </a:r>
            <a:r>
              <a:rPr lang="en-US" dirty="0" smtClean="0"/>
              <a:t>– remind the survivor you believe them and are there for them. </a:t>
            </a:r>
          </a:p>
          <a:p>
            <a:pPr>
              <a:buSzPct val="70000"/>
              <a:buFont typeface="Wingdings" panose="05000000000000000000" pitchFamily="2" charset="2"/>
              <a:buChar char="q"/>
            </a:pPr>
            <a:r>
              <a:rPr lang="en-US" b="1" dirty="0" smtClean="0"/>
              <a:t>Ask what can I do for you? What would be helpful?</a:t>
            </a:r>
          </a:p>
          <a:p>
            <a:pPr>
              <a:buSzPct val="70000"/>
              <a:buFont typeface="Wingdings" panose="05000000000000000000" pitchFamily="2" charset="2"/>
              <a:buChar char="q"/>
            </a:pPr>
            <a:r>
              <a:rPr lang="en-US" b="1" dirty="0" smtClean="0"/>
              <a:t> Remind them you are there for them</a:t>
            </a:r>
          </a:p>
          <a:p>
            <a:pPr>
              <a:buSzPct val="70000"/>
              <a:buFont typeface="Wingdings" panose="05000000000000000000" pitchFamily="2" charset="2"/>
              <a:buChar char="q"/>
            </a:pPr>
            <a:r>
              <a:rPr lang="en-US" dirty="0" smtClean="0"/>
              <a:t> </a:t>
            </a:r>
            <a:r>
              <a:rPr lang="en-US" b="1" dirty="0" smtClean="0"/>
              <a:t>Listen – validate the survivor’s feelings.</a:t>
            </a:r>
            <a:r>
              <a:rPr lang="en-US" b="1" baseline="0" dirty="0" smtClean="0"/>
              <a:t> Be present for them. </a:t>
            </a:r>
          </a:p>
          <a:p>
            <a:pPr marL="457200" marR="0" lvl="1" indent="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q"/>
              <a:tabLst/>
              <a:defRPr/>
            </a:pPr>
            <a:r>
              <a:rPr lang="en-US" baseline="0" dirty="0" smtClean="0">
                <a:solidFill>
                  <a:schemeClr val="bg2">
                    <a:lumMod val="75000"/>
                    <a:lumOff val="25000"/>
                  </a:schemeClr>
                </a:solidFill>
              </a:rPr>
              <a:t>Don’t </a:t>
            </a:r>
            <a:r>
              <a:rPr lang="en-US" dirty="0" smtClean="0">
                <a:solidFill>
                  <a:schemeClr val="bg2">
                    <a:lumMod val="75000"/>
                    <a:lumOff val="25000"/>
                  </a:schemeClr>
                </a:solidFill>
              </a:rPr>
              <a:t>Pry for details about what happened – such as asking them to tell you the entire story.</a:t>
            </a:r>
            <a:r>
              <a:rPr lang="en-US" baseline="0" dirty="0" smtClean="0">
                <a:solidFill>
                  <a:schemeClr val="bg2">
                    <a:lumMod val="75000"/>
                    <a:lumOff val="25000"/>
                  </a:schemeClr>
                </a:solidFill>
              </a:rPr>
              <a:t> Allow a survivor to share as little or as much as they want, when they want. </a:t>
            </a:r>
            <a:r>
              <a:rPr lang="en-US" dirty="0" smtClean="0">
                <a:solidFill>
                  <a:schemeClr val="bg2">
                    <a:lumMod val="75000"/>
                    <a:lumOff val="25000"/>
                  </a:schemeClr>
                </a:solidFill>
              </a:rPr>
              <a:t> </a:t>
            </a:r>
          </a:p>
          <a:p>
            <a:pPr lvl="1">
              <a:buSzPct val="70000"/>
              <a:buFont typeface="Wingdings" panose="05000000000000000000" pitchFamily="2" charset="2"/>
              <a:buChar char="q"/>
            </a:pPr>
            <a:endParaRPr lang="en-US" b="1" dirty="0" smtClean="0"/>
          </a:p>
          <a:p>
            <a:pPr>
              <a:buSzPct val="70000"/>
              <a:buFont typeface="Wingdings" panose="05000000000000000000" pitchFamily="2" charset="2"/>
              <a:buChar char="q"/>
            </a:pPr>
            <a:r>
              <a:rPr lang="en-US" b="1" dirty="0" smtClean="0"/>
              <a:t>Allow them to make their own choices and decisions </a:t>
            </a:r>
            <a:r>
              <a:rPr lang="en-US" dirty="0" smtClean="0"/>
              <a:t>– </a:t>
            </a:r>
          </a:p>
          <a:p>
            <a:pPr lvl="1">
              <a:buSzPct val="70000"/>
              <a:buFont typeface="Wingdings" panose="05000000000000000000" pitchFamily="2" charset="2"/>
              <a:buChar char="q"/>
            </a:pPr>
            <a:r>
              <a:rPr lang="en-US" dirty="0" smtClean="0"/>
              <a:t>Rape is a crime that takes power and control away from the victim. By letting the</a:t>
            </a:r>
            <a:r>
              <a:rPr lang="en-US" baseline="0" dirty="0" smtClean="0"/>
              <a:t> survivor make their own choices you are helping them regain control and be in charge of their own recovery. </a:t>
            </a:r>
          </a:p>
          <a:p>
            <a:pPr lvl="1">
              <a:buSzPct val="70000"/>
              <a:buFont typeface="Wingdings" panose="05000000000000000000" pitchFamily="2" charset="2"/>
              <a:buChar char="q"/>
            </a:pPr>
            <a:r>
              <a:rPr lang="en-US" baseline="0" dirty="0" smtClean="0">
                <a:solidFill>
                  <a:schemeClr val="bg2">
                    <a:lumMod val="75000"/>
                    <a:lumOff val="25000"/>
                  </a:schemeClr>
                </a:solidFill>
              </a:rPr>
              <a:t> </a:t>
            </a:r>
            <a:r>
              <a:rPr lang="en-US" b="1" dirty="0" smtClean="0">
                <a:solidFill>
                  <a:schemeClr val="bg2">
                    <a:lumMod val="75000"/>
                    <a:lumOff val="25000"/>
                  </a:schemeClr>
                </a:solidFill>
              </a:rPr>
              <a:t>This means, not forcing them to take a certain course of action</a:t>
            </a:r>
            <a:r>
              <a:rPr lang="en-US" dirty="0" smtClean="0">
                <a:solidFill>
                  <a:schemeClr val="bg2">
                    <a:lumMod val="75000"/>
                    <a:lumOff val="25000"/>
                  </a:schemeClr>
                </a:solidFill>
              </a:rPr>
              <a:t>, such</a:t>
            </a:r>
            <a:r>
              <a:rPr lang="en-US" baseline="0" dirty="0" smtClean="0">
                <a:solidFill>
                  <a:schemeClr val="bg2">
                    <a:lumMod val="75000"/>
                    <a:lumOff val="25000"/>
                  </a:schemeClr>
                </a:solidFill>
              </a:rPr>
              <a:t> as telling them they should (or should not) report to police, or should (or should not) see a counselor. </a:t>
            </a:r>
            <a:r>
              <a:rPr lang="en-US" dirty="0" smtClean="0">
                <a:solidFill>
                  <a:schemeClr val="bg2">
                    <a:lumMod val="75000"/>
                    <a:lumOff val="25000"/>
                  </a:schemeClr>
                </a:solidFill>
              </a:rPr>
              <a:t>Hold them responsible for stopping the offender: such as saying if they don’t report, the perpetrator will hurt someone else </a:t>
            </a:r>
          </a:p>
          <a:p>
            <a:pPr marL="285750" indent="-285750">
              <a:buSzPct val="70000"/>
              <a:buFont typeface="Wingdings" panose="05000000000000000000" pitchFamily="2" charset="2"/>
              <a:buChar char="q"/>
            </a:pPr>
            <a:r>
              <a:rPr lang="en-US" b="1" dirty="0" smtClean="0">
                <a:solidFill>
                  <a:schemeClr val="bg2">
                    <a:lumMod val="75000"/>
                    <a:lumOff val="25000"/>
                  </a:schemeClr>
                </a:solidFill>
              </a:rPr>
              <a:t>Say, it’s not your fault </a:t>
            </a:r>
            <a:r>
              <a:rPr lang="en-US" b="1" baseline="0" dirty="0" smtClean="0">
                <a:solidFill>
                  <a:schemeClr val="bg2">
                    <a:lumMod val="75000"/>
                    <a:lumOff val="25000"/>
                  </a:schemeClr>
                </a:solidFill>
              </a:rPr>
              <a:t>– </a:t>
            </a:r>
          </a:p>
          <a:p>
            <a:pPr marL="742950" lvl="1" indent="-285750">
              <a:buSzPct val="70000"/>
              <a:buFont typeface="Wingdings" panose="05000000000000000000" pitchFamily="2" charset="2"/>
              <a:buChar char="q"/>
            </a:pPr>
            <a:r>
              <a:rPr lang="en-US" dirty="0" smtClean="0">
                <a:solidFill>
                  <a:schemeClr val="bg2">
                    <a:lumMod val="75000"/>
                    <a:lumOff val="25000"/>
                  </a:schemeClr>
                </a:solidFill>
              </a:rPr>
              <a:t>Keep in mind as well:</a:t>
            </a:r>
          </a:p>
          <a:p>
            <a:pPr marL="1200150" lvl="2" indent="-285750">
              <a:buSzPct val="70000"/>
              <a:buFont typeface="Wingdings" panose="05000000000000000000" pitchFamily="2" charset="2"/>
              <a:buChar char="q"/>
            </a:pPr>
            <a:r>
              <a:rPr lang="en-US" dirty="0" smtClean="0">
                <a:solidFill>
                  <a:schemeClr val="bg2">
                    <a:lumMod val="75000"/>
                    <a:lumOff val="25000"/>
                  </a:schemeClr>
                </a:solidFill>
              </a:rPr>
              <a:t>Don’t Dwell on hindsight, which could be perceived as blaming the victim – such as saying</a:t>
            </a:r>
            <a:r>
              <a:rPr lang="en-US" baseline="0" dirty="0" smtClean="0">
                <a:solidFill>
                  <a:schemeClr val="bg2">
                    <a:lumMod val="75000"/>
                    <a:lumOff val="25000"/>
                  </a:schemeClr>
                </a:solidFill>
              </a:rPr>
              <a:t> “If only you had not gone out, this wouldn’t have happened” or “If only I had given you a ride home, this wouldn’t have happened.” Keep the focus on how the survivor is feeling and responding to the trauma, and what you can do to help. </a:t>
            </a:r>
          </a:p>
          <a:p>
            <a:pPr marL="0" marR="0" indent="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q"/>
              <a:tabLst/>
              <a:defRPr/>
            </a:pPr>
            <a:endParaRPr lang="en-US" dirty="0" smtClean="0">
              <a:solidFill>
                <a:schemeClr val="bg2">
                  <a:lumMod val="75000"/>
                  <a:lumOff val="25000"/>
                </a:schemeClr>
              </a:solidFill>
            </a:endParaRPr>
          </a:p>
          <a:p>
            <a:pPr>
              <a:buSzPct val="70000"/>
              <a:buFont typeface="Wingdings" panose="05000000000000000000" pitchFamily="2" charset="2"/>
              <a:buNone/>
            </a:pPr>
            <a:r>
              <a:rPr lang="en-US" dirty="0" smtClean="0"/>
              <a:t>[NEXT</a:t>
            </a:r>
            <a:r>
              <a:rPr lang="en-US" baseline="0" dirty="0" smtClean="0"/>
              <a:t> SLIDE]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27</a:t>
            </a:fld>
            <a:endParaRPr lang="en-US"/>
          </a:p>
        </p:txBody>
      </p:sp>
    </p:spTree>
    <p:extLst>
      <p:ext uri="{BB962C8B-B14F-4D97-AF65-F5344CB8AC3E}">
        <p14:creationId xmlns:p14="http://schemas.microsoft.com/office/powerpoint/2010/main" val="220323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survey, we asked survivors, if they had one message for employers about how to help, what would it be? Here are a few of their responses.</a:t>
            </a:r>
          </a:p>
          <a:p>
            <a:endParaRPr lang="en-US" baseline="0" dirty="0" smtClean="0"/>
          </a:p>
          <a:p>
            <a:r>
              <a:rPr lang="en-US" i="1" baseline="0" dirty="0" smtClean="0"/>
              <a:t>-- show responses</a:t>
            </a:r>
          </a:p>
          <a:p>
            <a:endParaRPr lang="en-US" baseline="0" dirty="0" smtClean="0"/>
          </a:p>
          <a:p>
            <a:r>
              <a:rPr lang="en-US" i="1" baseline="0" dirty="0" smtClean="0"/>
              <a:t>--After last response: </a:t>
            </a:r>
            <a:r>
              <a:rPr lang="en-US" baseline="0" dirty="0" smtClean="0"/>
              <a:t>I just want to thank YOU again for being part of this training. You are making a difference to your employees and to the community!</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28</a:t>
            </a:fld>
            <a:endParaRPr lang="en-US"/>
          </a:p>
        </p:txBody>
      </p:sp>
    </p:spTree>
    <p:extLst>
      <p:ext uri="{BB962C8B-B14F-4D97-AF65-F5344CB8AC3E}">
        <p14:creationId xmlns:p14="http://schemas.microsoft.com/office/powerpoint/2010/main" val="2086396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Now…time</a:t>
            </a:r>
            <a:r>
              <a:rPr lang="en-US" baseline="0" dirty="0" smtClean="0"/>
              <a:t> for a </a:t>
            </a:r>
            <a:r>
              <a:rPr lang="en-US" dirty="0" smtClean="0"/>
              <a:t>30 second stretch break before we dive into the bystander intervention slides!</a:t>
            </a:r>
          </a:p>
          <a:p>
            <a:endParaRPr lang="en-US" dirty="0" smtClean="0"/>
          </a:p>
          <a:p>
            <a:r>
              <a:rPr lang="en-US" dirty="0" smtClean="0"/>
              <a:t>{Stretch!}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SLIDES – BYSTANDER INTERVENTION]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29</a:t>
            </a:fld>
            <a:endParaRPr lang="en-US"/>
          </a:p>
        </p:txBody>
      </p:sp>
    </p:spTree>
    <p:extLst>
      <p:ext uri="{BB962C8B-B14F-4D97-AF65-F5344CB8AC3E}">
        <p14:creationId xmlns:p14="http://schemas.microsoft.com/office/powerpoint/2010/main" val="8368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are going to start with a brief overview of the goals of today’s training and a brief introduction to bystander intervention.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are then going to take 25 minutes to answer some common questions about domestic violence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 we are going to watch a very short video that demonstrates bystander intervention and have a chance to practice the skills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then wrap up at the end and fill out evaluations.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3</a:t>
            </a:fld>
            <a:endParaRPr lang="en-US"/>
          </a:p>
        </p:txBody>
      </p:sp>
    </p:spTree>
    <p:extLst>
      <p:ext uri="{BB962C8B-B14F-4D97-AF65-F5344CB8AC3E}">
        <p14:creationId xmlns:p14="http://schemas.microsoft.com/office/powerpoint/2010/main" val="21129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a:t>
            </a:r>
            <a:r>
              <a:rPr lang="en-US" baseline="0" dirty="0" smtClean="0"/>
              <a:t>the end of our training today, you will know how to intervene as a bystander to prevent sexual violence. Let’s get started!</a:t>
            </a:r>
            <a:endParaRPr lang="en-US" sz="900" dirty="0" smtClean="0"/>
          </a:p>
          <a:p>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[NEXT</a:t>
            </a:r>
            <a:r>
              <a:rPr lang="en-US" sz="900" baseline="0" dirty="0" smtClean="0"/>
              <a:t> SLIDE]</a:t>
            </a:r>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a:t>
            </a:fld>
            <a:endParaRPr lang="en-US"/>
          </a:p>
        </p:txBody>
      </p:sp>
    </p:spTree>
    <p:extLst>
      <p:ext uri="{BB962C8B-B14F-4D97-AF65-F5344CB8AC3E}">
        <p14:creationId xmlns:p14="http://schemas.microsoft.com/office/powerpoint/2010/main" val="362076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dive into the material, I want to establish some ground rules for the training. I’m first going to share my two simple rules, and then if anyone wants to add to the list you will have a chance to do so.</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Rule 1: Take care of yourself</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recognize that there may be individuals in this training who are victims of sexual assault and the training material may trigger difficult memories or emotions. Please take care of yourself, whether it means stepping out of the room to get fresh air, getting a glass of water, or tuning out if the material is difficult to discuss. </a:t>
            </a:r>
          </a:p>
          <a:p>
            <a:endParaRPr lang="en-US" dirty="0" smtClean="0"/>
          </a:p>
          <a:p>
            <a:r>
              <a:rPr lang="en-US" dirty="0" smtClean="0"/>
              <a:t>-click mouse-</a:t>
            </a:r>
          </a:p>
          <a:p>
            <a:endParaRPr lang="en-US" dirty="0" smtClean="0"/>
          </a:p>
          <a:p>
            <a:pPr lvl="0"/>
            <a:r>
              <a:rPr lang="en-US" sz="1200" b="1" kern="1200" dirty="0" smtClean="0">
                <a:solidFill>
                  <a:schemeClr val="tx1"/>
                </a:solidFill>
                <a:effectLst/>
                <a:latin typeface="+mn-lt"/>
                <a:ea typeface="+mn-ea"/>
                <a:cs typeface="+mn-cs"/>
              </a:rPr>
              <a:t>Rule 2: Speak respectfully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if you disagree, please keep your comments respectful.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Please take turns when speaking.</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it! Does anyone have any other rules they want to contribute before we get started?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a:t>
            </a:r>
            <a:r>
              <a:rPr lang="en-US" sz="1200" baseline="0" dirty="0" smtClean="0"/>
              <a:t> SLIDE]</a:t>
            </a:r>
            <a:endParaRPr lang="en-US" sz="1200"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a:t>
            </a:fld>
            <a:endParaRPr lang="en-US"/>
          </a:p>
        </p:txBody>
      </p:sp>
    </p:spTree>
    <p:extLst>
      <p:ext uri="{BB962C8B-B14F-4D97-AF65-F5344CB8AC3E}">
        <p14:creationId xmlns:p14="http://schemas.microsoft.com/office/powerpoint/2010/main" val="90881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define the</a:t>
            </a:r>
            <a:r>
              <a:rPr lang="en-US" baseline="0" dirty="0" smtClean="0"/>
              <a:t> term bystander intervention –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50000"/>
                  </a:schemeClr>
                </a:solidFill>
              </a:rPr>
              <a:t>Bystander intervention </a:t>
            </a:r>
            <a:r>
              <a:rPr lang="en-US" dirty="0" smtClean="0"/>
              <a:t>is the act of someone intervening when they see or hear behaviors that promote domestic and sexual violence.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SLIDE]</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a:t>
            </a:fld>
            <a:endParaRPr lang="en-US"/>
          </a:p>
        </p:txBody>
      </p:sp>
    </p:spTree>
    <p:extLst>
      <p:ext uri="{BB962C8B-B14F-4D97-AF65-F5344CB8AC3E}">
        <p14:creationId xmlns:p14="http://schemas.microsoft.com/office/powerpoint/2010/main" val="343546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320" y="4480004"/>
            <a:ext cx="6046470" cy="3665458"/>
          </a:xfrm>
        </p:spPr>
        <p:txBody>
          <a:bodyPr/>
          <a:lstStyle/>
          <a:p>
            <a:pPr lvl="1">
              <a:buFont typeface="Wingdings" panose="05000000000000000000" pitchFamily="2" charset="2"/>
              <a:buNone/>
            </a:pPr>
            <a:r>
              <a:rPr lang="en-US" dirty="0" smtClean="0"/>
              <a:t>At this point, you might be wondering why we are asking </a:t>
            </a:r>
            <a:r>
              <a:rPr lang="en-US" u="sng" dirty="0" smtClean="0"/>
              <a:t>you</a:t>
            </a:r>
            <a:r>
              <a:rPr lang="en-US" dirty="0" smtClean="0"/>
              <a:t> specifically to intervene</a:t>
            </a:r>
            <a:r>
              <a:rPr lang="en-US" dirty="0" smtClean="0"/>
              <a:t>.</a:t>
            </a:r>
          </a:p>
          <a:p>
            <a:pPr lvl="1">
              <a:buFont typeface="Wingdings" panose="05000000000000000000" pitchFamily="2" charset="2"/>
              <a:buNone/>
            </a:pPr>
            <a:endParaRPr lang="en-US" dirty="0" smtClean="0"/>
          </a:p>
          <a:p>
            <a:pPr lvl="1">
              <a:buFont typeface="Wingdings" panose="05000000000000000000" pitchFamily="2" charset="2"/>
              <a:buChar char="§"/>
            </a:pPr>
            <a:r>
              <a:rPr lang="en-US" dirty="0" smtClean="0"/>
              <a:t>Most people do not perpetrate sexual violence, and most people are not victimized by sexual</a:t>
            </a:r>
            <a:r>
              <a:rPr lang="en-US" baseline="0" dirty="0" smtClean="0"/>
              <a:t> </a:t>
            </a:r>
            <a:r>
              <a:rPr lang="en-US" dirty="0" smtClean="0"/>
              <a:t>violence. </a:t>
            </a:r>
            <a:endParaRPr lang="en-US" baseline="0" dirty="0" smtClean="0"/>
          </a:p>
          <a:p>
            <a:pPr lvl="1">
              <a:buFont typeface="Wingdings" panose="05000000000000000000" pitchFamily="2" charset="2"/>
              <a:buChar cha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a:t>
            </a:r>
            <a:r>
              <a:rPr lang="en-US" baseline="0" dirty="0" smtClean="0"/>
              <a:t> SLIDE]</a:t>
            </a:r>
            <a:endParaRPr lang="en-US" dirty="0" smtClean="0"/>
          </a:p>
          <a:p>
            <a:pPr lvl="1">
              <a:buFont typeface="Wingdings" panose="05000000000000000000" pitchFamily="2" charset="2"/>
              <a:buChar char="§"/>
            </a:pPr>
            <a:endParaRPr lang="en-US"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dirty="0"/>
          </a:p>
        </p:txBody>
      </p:sp>
    </p:spTree>
    <p:extLst>
      <p:ext uri="{BB962C8B-B14F-4D97-AF65-F5344CB8AC3E}">
        <p14:creationId xmlns:p14="http://schemas.microsoft.com/office/powerpoint/2010/main" val="295869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smtClean="0"/>
              <a:t>That being said,</a:t>
            </a:r>
            <a:r>
              <a:rPr lang="en-US" i="0" baseline="0" dirty="0" smtClean="0"/>
              <a:t> </a:t>
            </a:r>
            <a:r>
              <a:rPr lang="en-US" i="0" dirty="0" smtClean="0"/>
              <a:t>it</a:t>
            </a:r>
            <a:r>
              <a:rPr lang="en-US" i="0" baseline="0" dirty="0" smtClean="0"/>
              <a:t> </a:t>
            </a:r>
            <a:r>
              <a:rPr lang="en-US" i="0" dirty="0" smtClean="0"/>
              <a:t>is</a:t>
            </a:r>
            <a:r>
              <a:rPr lang="en-US" dirty="0" smtClean="0"/>
              <a:t> likely you know or will know someone who is directly impacted:</a:t>
            </a:r>
            <a:endParaRPr lang="en-US" b="1" dirty="0" smtClean="0">
              <a:solidFill>
                <a:srgbClr val="ED038A"/>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ED038A"/>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ED038A"/>
                </a:solidFill>
              </a:rPr>
              <a:t>1 in 4 </a:t>
            </a:r>
            <a:r>
              <a:rPr lang="en-US" dirty="0" smtClean="0"/>
              <a:t>girls will be sexually abused before she turns 18 years old.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5987C5"/>
                </a:solidFill>
              </a:rPr>
              <a:t>1 in 6 boys</a:t>
            </a:r>
            <a:r>
              <a:rPr lang="en-US" b="1" dirty="0" smtClean="0">
                <a:solidFill>
                  <a:prstClr val="black">
                    <a:lumMod val="75000"/>
                    <a:lumOff val="25000"/>
                  </a:prstClr>
                </a:solidFill>
              </a:rPr>
              <a:t> </a:t>
            </a:r>
            <a:r>
              <a:rPr lang="en-US" spc="-50" dirty="0" smtClean="0">
                <a:solidFill>
                  <a:prstClr val="black">
                    <a:lumMod val="75000"/>
                    <a:lumOff val="25000"/>
                  </a:prstClr>
                </a:solidFill>
              </a:rPr>
              <a:t>will be sexually abused before he turns 18 years old.</a:t>
            </a:r>
            <a:r>
              <a:rPr lang="en-US" dirty="0" smtClean="0">
                <a:solidFill>
                  <a:prstClr val="black">
                    <a:lumMod val="75000"/>
                    <a:lumOff val="25000"/>
                  </a:prstClr>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skills you learn today will empower you to help the people in your community who you care about.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SLIDE]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8</a:t>
            </a:fld>
            <a:endParaRPr lang="en-US"/>
          </a:p>
        </p:txBody>
      </p:sp>
    </p:spTree>
    <p:extLst>
      <p:ext uri="{BB962C8B-B14F-4D97-AF65-F5344CB8AC3E}">
        <p14:creationId xmlns:p14="http://schemas.microsoft.com/office/powerpoint/2010/main" val="362294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Wingdings" panose="05000000000000000000" pitchFamily="2" charset="2"/>
              <a:buNone/>
            </a:pPr>
            <a:r>
              <a:rPr lang="en-US" dirty="0" smtClean="0"/>
              <a:t>Secondly, the skills you learn today can make a difference.</a:t>
            </a:r>
          </a:p>
          <a:p>
            <a:pPr marL="0" lvl="1">
              <a:buFont typeface="Wingdings" panose="05000000000000000000" pitchFamily="2" charset="2"/>
              <a:buNone/>
            </a:pPr>
            <a:endParaRPr lang="en-US" dirty="0" smtClean="0"/>
          </a:p>
          <a:p>
            <a:pPr marL="0" marR="0" lvl="1"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-click </a:t>
            </a:r>
            <a:r>
              <a:rPr lang="en-US" dirty="0" smtClean="0"/>
              <a:t>mouse-</a:t>
            </a:r>
            <a:endParaRPr lang="en-US" dirty="0" smtClean="0"/>
          </a:p>
          <a:p>
            <a:pPr marL="0" lvl="1">
              <a:buFont typeface="Wingdings" panose="05000000000000000000" pitchFamily="2" charset="2"/>
              <a:buNone/>
            </a:pPr>
            <a:endParaRPr lang="en-US" dirty="0" smtClean="0"/>
          </a:p>
          <a:p>
            <a:pPr marL="0" lvl="1">
              <a:buFont typeface="Wingdings" panose="05000000000000000000" pitchFamily="2" charset="2"/>
              <a:buNone/>
            </a:pPr>
            <a:r>
              <a:rPr lang="en-US" dirty="0" smtClean="0"/>
              <a:t> </a:t>
            </a:r>
            <a:r>
              <a:rPr lang="en-US" baseline="0" dirty="0" smtClean="0"/>
              <a:t>A recent survey of domestic violence and sexual assault victims showed that when supervisors and colleagues reach out, victims feel supported and able to focus on healing.</a:t>
            </a:r>
          </a:p>
          <a:p>
            <a:pPr marL="0" lvl="1">
              <a:buFont typeface="Wingdings" panose="05000000000000000000" pitchFamily="2" charset="2"/>
              <a:buChar char="§"/>
            </a:pPr>
            <a:endParaRPr lang="en-US" baseline="0" dirty="0" smtClean="0"/>
          </a:p>
          <a:p>
            <a:pPr marL="0" marR="0" lvl="1"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a:t>
            </a:r>
            <a:r>
              <a:rPr lang="en-US" baseline="0" dirty="0" smtClean="0"/>
              <a:t> SLIDE]</a:t>
            </a:r>
            <a:endParaRPr lang="en-US" dirty="0" smtClean="0"/>
          </a:p>
          <a:p>
            <a:pPr marL="0" lvl="1">
              <a:buFont typeface="Wingdings" panose="05000000000000000000" pitchFamily="2" charset="2"/>
              <a:buNone/>
            </a:pPr>
            <a:endParaRPr lang="en-US"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9</a:t>
            </a:fld>
            <a:endParaRPr lang="en-US" dirty="0"/>
          </a:p>
        </p:txBody>
      </p:sp>
    </p:spTree>
    <p:extLst>
      <p:ext uri="{BB962C8B-B14F-4D97-AF65-F5344CB8AC3E}">
        <p14:creationId xmlns:p14="http://schemas.microsoft.com/office/powerpoint/2010/main" val="172849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FE76BC-F901-4055-801E-819C7730AA7E}"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C00E8F-B5F4-4D88-9075-3E185DFE1B73}"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27172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43F672-ECFD-473E-8849-3F5BBB42BEAB}"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72845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150953-8FEE-4189-869A-CEB3428544D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357005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2368-69B6-4818-B9A0-BA72F6376C00}"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110669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D15D2-2F1D-4EDC-B492-3C483DFACE28}"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130689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EEF03-BEEB-4B6F-A559-69B40A58E1DE}"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2791945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930D0B-A9CD-4990-BFA2-703374565E93}"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402723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9120D-7DCD-4EEC-91FA-FF46A8106624}"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87587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685B3-3C41-41C8-BEF6-BF6539F7443A}" type="datetime1">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3871815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C91E1-3127-4D6E-9824-54383A5B7214}"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161434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B1E94-689C-4FAE-8FE6-2B7C4B67E4D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47948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AEFD5-1703-4067-A5B0-A787DDA35204}"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357068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5D6D2-9021-40D4-BA59-ABC757FE839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257745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A3D0E-12E5-4086-8E65-11C5155B4DF8}"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CCE0-36BA-48B7-9063-5D2FAC41C791}" type="slidenum">
              <a:rPr lang="en-US" smtClean="0"/>
              <a:pPr/>
              <a:t>‹#›</a:t>
            </a:fld>
            <a:endParaRPr lang="en-US"/>
          </a:p>
        </p:txBody>
      </p:sp>
    </p:spTree>
    <p:extLst>
      <p:ext uri="{BB962C8B-B14F-4D97-AF65-F5344CB8AC3E}">
        <p14:creationId xmlns:p14="http://schemas.microsoft.com/office/powerpoint/2010/main" val="218900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79E77C-BF06-4833-8201-79054830CB75}"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1671237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5579A-AF27-4C38-8262-4B91415F3A28}"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1528951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C8D49-1E16-4CA9-AA87-123AD1EE149F}"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341929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C69C8-1F8B-4E99-88A7-B20651EAACB9}"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4202184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C3A090-FBBE-4581-A5B2-6D597352037D}"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986200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DEE2A-6A88-4868-B323-89F5B95A0160}"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421184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BCEB-111B-4A4D-B9F7-D06EFD75DFF9}" type="datetime1">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78771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9D3D6-C4F6-4D9B-9448-848B2AB94821}"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77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DEA7F-389E-47D4-B2CA-B00C3E68BD36}"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51989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DD931-20A7-4C6F-B08E-B5A63EB85904}"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113637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2FC04-0BD0-4CDC-929C-8AC3A98DBF50}"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2114863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FD7A1-EB2D-4329-B343-4460EE71CB18}"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292646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34D22-C3F3-4FCE-9453-D8C443A6A4B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417367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88BD8-668A-4485-B18F-B77FE7F0BE8F}"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16247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CDDA-1D68-4DF2-9231-692827A5B8AC}"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482160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F7B77-F3C3-4EF6-8E76-A07E7EA81DD1}"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414823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14E5-03D4-4344-BAB9-F7DE5F8B36F7}"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607346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3FEFD-C217-47F1-A20D-3DEBEA8F11A4}"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5336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DD8485-D976-47FA-B54A-78A517E534BD}"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703033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57A34-3A25-4048-8136-2ACBBF373AEF}" type="datetime1">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597273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8BD2E-8300-4B20-A454-D347B0C7067B}"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332269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B1ABD-B503-42CA-ABC2-31B357CFCD33}"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35527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3A083-9766-409C-96F2-F2D2FE079A22}"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2835913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47198-9EFD-4794-A92C-015677DA3400}"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039F-3BDA-4E20-A5CA-AD822CA6C140}" type="slidenum">
              <a:rPr lang="en-US" smtClean="0"/>
              <a:pPr/>
              <a:t>‹#›</a:t>
            </a:fld>
            <a:endParaRPr lang="en-US"/>
          </a:p>
        </p:txBody>
      </p:sp>
    </p:spTree>
    <p:extLst>
      <p:ext uri="{BB962C8B-B14F-4D97-AF65-F5344CB8AC3E}">
        <p14:creationId xmlns:p14="http://schemas.microsoft.com/office/powerpoint/2010/main" val="2837236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89DDEC-8461-4B30-B877-C6F6E70BCDE7}"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333399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63C2F3-4E6F-4ADB-9DB3-F55DF7475C41}"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003810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8D251-9AEE-4F0D-848D-21F83020DAA2}"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572304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1ED9CDD-632D-4AAD-ACFE-15BDBEF86215}"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744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3640-1839-4876-BC64-9B20F0A60A2D}" type="datetime1">
              <a:rPr lang="en-US" smtClean="0"/>
              <a:pPr/>
              <a:t>7/13/2021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422040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F5E7F-0819-4F3E-B128-9D3C2530173C}"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31006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F038A30-D039-47FF-8368-ACA9F1F11AD0}" type="datetime1">
              <a:rPr lang="en-US" smtClean="0"/>
              <a:pPr/>
              <a:t>7/13/2021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601992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4415F9-8B32-48FA-8C4B-0887E474F998}" type="datetime1">
              <a:rPr lang="en-US" smtClean="0"/>
              <a:pPr/>
              <a:t>7/13/2021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929176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55E238-58B9-41E5-9D5C-9193D326E27E}"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258609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5460528-C9FE-4595-ACCF-6CC6DA37645E}"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555095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1F8F49A-6E72-47D7-84AF-1F9EDEFD42F2}"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1813850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E41BF0-E0CE-4169-8440-37BF7516341E}"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47261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428517-F379-458A-BAB4-22DBD2B3AFDD}"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928079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47BC0E-5071-435D-88FF-7F57060BD1F3}" type="datetime1">
              <a:rPr lang="en-US" smtClean="0"/>
              <a:pPr/>
              <a:t>7/13/2021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35898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7AD465-31AA-401D-AD71-3E8399216D9F}" type="datetime1">
              <a:rPr lang="en-US" smtClean="0"/>
              <a:pPr/>
              <a:t>7/13/2021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5541-8164-4CC7-9F2F-6F0C49BB858D}" type="slidenum">
              <a:rPr lang="en-US" smtClean="0"/>
              <a:pPr/>
              <a:t>‹#›</a:t>
            </a:fld>
            <a:endParaRPr lang="en-US"/>
          </a:p>
        </p:txBody>
      </p:sp>
    </p:spTree>
    <p:extLst>
      <p:ext uri="{BB962C8B-B14F-4D97-AF65-F5344CB8AC3E}">
        <p14:creationId xmlns:p14="http://schemas.microsoft.com/office/powerpoint/2010/main" val="22166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6DA24-F0D0-470C-88E9-E45DBA78A5C9}"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47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F4FD5D-7CCB-4BFF-881C-0A0BECD72EDA}" type="datetime1">
              <a:rPr lang="en-US" smtClean="0"/>
              <a:pPr/>
              <a:t>7/13/2021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875541-8164-4CC7-9F2F-6F0C49BB858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2510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686E3-565B-4CF8-9568-0A4EB06C00FB}" type="datetime1">
              <a:rPr lang="en-US" smtClean="0"/>
              <a:pPr/>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CCE0-36BA-48B7-9063-5D2FAC41C791}" type="slidenum">
              <a:rPr lang="en-US" smtClean="0"/>
              <a:pPr/>
              <a:t>‹#›</a:t>
            </a:fld>
            <a:endParaRPr lang="en-US"/>
          </a:p>
        </p:txBody>
      </p:sp>
    </p:spTree>
    <p:extLst>
      <p:ext uri="{BB962C8B-B14F-4D97-AF65-F5344CB8AC3E}">
        <p14:creationId xmlns:p14="http://schemas.microsoft.com/office/powerpoint/2010/main" val="33925715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8E9AA-B13A-44F3-A8CC-3442D80F0D90}" type="datetime1">
              <a:rPr lang="en-US" smtClean="0"/>
              <a:pPr/>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44CE-492C-4FC4-95F0-2FCBAC9C5F2C}" type="slidenum">
              <a:rPr lang="en-US" smtClean="0"/>
              <a:pPr/>
              <a:t>‹#›</a:t>
            </a:fld>
            <a:endParaRPr lang="en-US"/>
          </a:p>
        </p:txBody>
      </p:sp>
    </p:spTree>
    <p:extLst>
      <p:ext uri="{BB962C8B-B14F-4D97-AF65-F5344CB8AC3E}">
        <p14:creationId xmlns:p14="http://schemas.microsoft.com/office/powerpoint/2010/main" val="403607943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46E3-0D60-4C0E-833A-9742FE92DB9E}" type="datetime1">
              <a:rPr lang="en-US" smtClean="0"/>
              <a:pPr/>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7039F-3BDA-4E20-A5CA-AD822CA6C140}" type="slidenum">
              <a:rPr lang="en-US" smtClean="0"/>
              <a:pPr/>
              <a:t>‹#›</a:t>
            </a:fld>
            <a:endParaRPr lang="en-US"/>
          </a:p>
        </p:txBody>
      </p:sp>
    </p:spTree>
    <p:extLst>
      <p:ext uri="{BB962C8B-B14F-4D97-AF65-F5344CB8AC3E}">
        <p14:creationId xmlns:p14="http://schemas.microsoft.com/office/powerpoint/2010/main" val="17624621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3178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27.png"/><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hyperlink" Target="https://www.odvn.org/see-the-sign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4.jpeg"/><Relationship Id="rId5" Type="http://schemas.openxmlformats.org/officeDocument/2006/relationships/hyperlink" Target="http://www.ovw.usdoj.gov/docs/stalking-victimization.pdf" TargetMode="External"/><Relationship Id="rId4" Type="http://schemas.openxmlformats.org/officeDocument/2006/relationships/hyperlink" Target="http://bjs.ojp.usdoj.gov/content/pub/pdf/vw99.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eakout.300-m.net/images/st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118" y="633561"/>
            <a:ext cx="2451903" cy="2493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3447" y="3127523"/>
            <a:ext cx="9024437" cy="1754326"/>
          </a:xfrm>
          <a:prstGeom prst="rect">
            <a:avLst/>
          </a:prstGeom>
          <a:noFill/>
        </p:spPr>
        <p:txBody>
          <a:bodyPr wrap="square" rtlCol="0">
            <a:spAutoFit/>
          </a:bodyPr>
          <a:lstStyle/>
          <a:p>
            <a:pPr algn="ctr"/>
            <a:r>
              <a:rPr lang="en-US" sz="5400" dirty="0" smtClean="0">
                <a:solidFill>
                  <a:schemeClr val="tx1">
                    <a:lumMod val="75000"/>
                    <a:lumOff val="25000"/>
                  </a:schemeClr>
                </a:solidFill>
              </a:rPr>
              <a:t>Sexual Assault </a:t>
            </a:r>
          </a:p>
          <a:p>
            <a:pPr algn="ctr"/>
            <a:r>
              <a:rPr lang="en-US" sz="5400" dirty="0" smtClean="0">
                <a:solidFill>
                  <a:schemeClr val="tx1">
                    <a:lumMod val="75000"/>
                    <a:lumOff val="25000"/>
                  </a:schemeClr>
                </a:solidFill>
              </a:rPr>
              <a:t>Bystander Intervention Training</a:t>
            </a:r>
            <a:endParaRPr lang="en-US" sz="5400" baseline="600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874" y="4966558"/>
            <a:ext cx="1729946" cy="109728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5296" y="4966558"/>
            <a:ext cx="1734831" cy="1097280"/>
          </a:xfrm>
          <a:prstGeom prst="rect">
            <a:avLst/>
          </a:prstGeom>
        </p:spPr>
      </p:pic>
    </p:spTree>
    <p:custDataLst>
      <p:tags r:id="rId1"/>
    </p:custDataLst>
    <p:extLst>
      <p:ext uri="{BB962C8B-B14F-4D97-AF65-F5344CB8AC3E}">
        <p14:creationId xmlns:p14="http://schemas.microsoft.com/office/powerpoint/2010/main" val="4005440639"/>
      </p:ext>
    </p:extLst>
  </p:cSld>
  <p:clrMapOvr>
    <a:masterClrMapping/>
  </p:clrMapOvr>
  <mc:AlternateContent xmlns:mc="http://schemas.openxmlformats.org/markup-compatibility/2006" xmlns:p14="http://schemas.microsoft.com/office/powerpoint/2010/main">
    <mc:Choice Requires="p14">
      <p:transition spd="slow" p14:dur="1250" advTm="4955">
        <p:cover/>
      </p:transition>
    </mc:Choice>
    <mc:Fallback xmlns="">
      <p:transition spd="slow" advTm="4955">
        <p:cover/>
      </p:transition>
    </mc:Fallback>
  </mc:AlternateContent>
  <p:timing>
    <p:tnLst>
      <p:par>
        <p:cTn id="1" dur="indefinite" restart="never" nodeType="tmRoot"/>
      </p:par>
    </p:tnLst>
  </p:timing>
  <p:extLst mod="1">
    <p:ext uri="{E180D4A7-C9FB-4DFB-919C-405C955672EB}">
      <p14:showEvtLst xmlns:p14="http://schemas.microsoft.com/office/powerpoint/2010/main">
        <p14:playEvt time="1"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3534" y="5852126"/>
            <a:ext cx="11448466" cy="2637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smtClean="0">
                <a:solidFill>
                  <a:schemeClr val="bg1"/>
                </a:solidFill>
              </a:rPr>
              <a:t>Understanding Sexual Violence</a:t>
            </a:r>
            <a:endParaRPr lang="en-US" sz="6600" dirty="0">
              <a:solidFill>
                <a:schemeClr val="bg1"/>
              </a:solidFill>
            </a:endParaRPr>
          </a:p>
        </p:txBody>
      </p:sp>
      <p:sp>
        <p:nvSpPr>
          <p:cNvPr id="3" name="Slide Number Placeholder 2"/>
          <p:cNvSpPr>
            <a:spLocks noGrp="1"/>
          </p:cNvSpPr>
          <p:nvPr>
            <p:ph type="sldNum" sz="quarter" idx="12"/>
          </p:nvPr>
        </p:nvSpPr>
        <p:spPr/>
        <p:txBody>
          <a:bodyPr/>
          <a:lstStyle/>
          <a:p>
            <a:fld id="{B997039F-3BDA-4E20-A5CA-AD822CA6C140}" type="slidenum">
              <a:rPr lang="en-US" smtClean="0"/>
              <a:pPr/>
              <a:t>10</a:t>
            </a:fld>
            <a:endParaRPr lang="en-US"/>
          </a:p>
        </p:txBody>
      </p:sp>
    </p:spTree>
    <p:custDataLst>
      <p:tags r:id="rId1"/>
    </p:custDataLst>
    <p:extLst>
      <p:ext uri="{BB962C8B-B14F-4D97-AF65-F5344CB8AC3E}">
        <p14:creationId xmlns:p14="http://schemas.microsoft.com/office/powerpoint/2010/main" val="1499960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742" y="-261846"/>
            <a:ext cx="8125353" cy="10809782"/>
          </a:xfrm>
          <a:prstGeom prst="rect">
            <a:avLst/>
          </a:prstGeom>
        </p:spPr>
      </p:pic>
      <p:sp>
        <p:nvSpPr>
          <p:cNvPr id="3" name="TextBox 2"/>
          <p:cNvSpPr txBox="1"/>
          <p:nvPr/>
        </p:nvSpPr>
        <p:spPr>
          <a:xfrm>
            <a:off x="2425795" y="1181100"/>
            <a:ext cx="7194884" cy="4401205"/>
          </a:xfrm>
          <a:prstGeom prst="rect">
            <a:avLst/>
          </a:prstGeom>
          <a:noFill/>
        </p:spPr>
        <p:txBody>
          <a:bodyPr wrap="square" rtlCol="0">
            <a:spAutoFit/>
          </a:bodyPr>
          <a:lstStyle/>
          <a:p>
            <a:pPr marL="342900" indent="-342900">
              <a:buFont typeface="+mj-lt"/>
              <a:buAutoNum type="arabicPeriod"/>
            </a:pPr>
            <a:r>
              <a:rPr lang="en-US" sz="4000" dirty="0" smtClean="0">
                <a:solidFill>
                  <a:schemeClr val="bg2">
                    <a:lumMod val="75000"/>
                    <a:lumOff val="25000"/>
                  </a:schemeClr>
                </a:solidFill>
                <a:latin typeface="Covered By Your Grace" pitchFamily="2" charset="0"/>
              </a:rPr>
              <a:t>What is sexual assault?</a:t>
            </a:r>
          </a:p>
          <a:p>
            <a:pPr marL="342900" indent="-342900">
              <a:buFont typeface="+mj-lt"/>
              <a:buAutoNum type="arabicPeriod"/>
            </a:pPr>
            <a:r>
              <a:rPr lang="en-US" sz="4000" dirty="0" smtClean="0">
                <a:solidFill>
                  <a:schemeClr val="bg2">
                    <a:lumMod val="75000"/>
                    <a:lumOff val="25000"/>
                  </a:schemeClr>
                </a:solidFill>
                <a:latin typeface="Covered By Your Grace" pitchFamily="2" charset="0"/>
              </a:rPr>
              <a:t>What is consent?</a:t>
            </a:r>
          </a:p>
          <a:p>
            <a:pPr marL="342900" indent="-342900">
              <a:buFont typeface="+mj-lt"/>
              <a:buAutoNum type="arabicPeriod"/>
            </a:pPr>
            <a:r>
              <a:rPr lang="en-US" sz="4000" dirty="0" smtClean="0">
                <a:solidFill>
                  <a:schemeClr val="bg2">
                    <a:lumMod val="75000"/>
                    <a:lumOff val="25000"/>
                  </a:schemeClr>
                </a:solidFill>
                <a:latin typeface="Covered By Your Grace" pitchFamily="2" charset="0"/>
              </a:rPr>
              <a:t>What is the role of alcohol in sexual violence? </a:t>
            </a:r>
          </a:p>
          <a:p>
            <a:pPr marL="342900" indent="-342900">
              <a:buFont typeface="+mj-lt"/>
              <a:buAutoNum type="arabicPeriod"/>
            </a:pPr>
            <a:r>
              <a:rPr lang="en-US" sz="4000" dirty="0" smtClean="0">
                <a:solidFill>
                  <a:schemeClr val="bg2">
                    <a:lumMod val="75000"/>
                    <a:lumOff val="25000"/>
                  </a:schemeClr>
                </a:solidFill>
                <a:latin typeface="Covered By Your Grace" pitchFamily="2" charset="0"/>
              </a:rPr>
              <a:t>How does sexual violence impact victims &amp; workplaces?</a:t>
            </a:r>
          </a:p>
          <a:p>
            <a:pPr marL="342900" indent="-342900">
              <a:buFont typeface="+mj-lt"/>
              <a:buAutoNum type="arabicPeriod"/>
            </a:pPr>
            <a:r>
              <a:rPr lang="en-US" sz="4000" dirty="0" smtClean="0">
                <a:solidFill>
                  <a:schemeClr val="bg2">
                    <a:lumMod val="75000"/>
                    <a:lumOff val="25000"/>
                  </a:schemeClr>
                </a:solidFill>
                <a:latin typeface="Covered By Your Grace" pitchFamily="2" charset="0"/>
              </a:rPr>
              <a:t>How can I help</a:t>
            </a:r>
            <a:r>
              <a:rPr lang="en-US" sz="4000" dirty="0" smtClean="0">
                <a:solidFill>
                  <a:schemeClr val="bg2">
                    <a:lumMod val="75000"/>
                    <a:lumOff val="25000"/>
                  </a:schemeClr>
                </a:solidFill>
                <a:latin typeface="Covered By Your Grace" pitchFamily="2" charset="0"/>
              </a:rPr>
              <a:t>?</a:t>
            </a:r>
            <a:endParaRPr lang="en-US" sz="4000" dirty="0">
              <a:latin typeface="Covered By Your Grace" pitchFamily="2" charset="0"/>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11</a:t>
            </a:fld>
            <a:endParaRPr lang="en-US"/>
          </a:p>
        </p:txBody>
      </p:sp>
    </p:spTree>
    <p:custDataLst>
      <p:tags r:id="rId1"/>
    </p:custDataLst>
    <p:extLst>
      <p:ext uri="{BB962C8B-B14F-4D97-AF65-F5344CB8AC3E}">
        <p14:creationId xmlns:p14="http://schemas.microsoft.com/office/powerpoint/2010/main" val="29227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97280" y="1788569"/>
            <a:ext cx="10171357"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800" dirty="0">
              <a:solidFill>
                <a:schemeClr val="bg2">
                  <a:lumMod val="75000"/>
                  <a:lumOff val="25000"/>
                </a:schemeClr>
              </a:solidFill>
            </a:endParaRPr>
          </a:p>
          <a:p>
            <a:pPr marL="0" indent="0">
              <a:buNone/>
            </a:pPr>
            <a:r>
              <a:rPr lang="en-US" sz="3200" dirty="0">
                <a:solidFill>
                  <a:schemeClr val="accent3"/>
                </a:solidFill>
              </a:rPr>
              <a:t>Sexual </a:t>
            </a:r>
            <a:r>
              <a:rPr lang="en-US" sz="3200" dirty="0" smtClean="0">
                <a:solidFill>
                  <a:schemeClr val="accent3"/>
                </a:solidFill>
              </a:rPr>
              <a:t>Assault: </a:t>
            </a:r>
            <a:r>
              <a:rPr lang="en-US" sz="3200" dirty="0" smtClean="0">
                <a:solidFill>
                  <a:schemeClr val="bg2">
                    <a:lumMod val="75000"/>
                    <a:lumOff val="25000"/>
                  </a:schemeClr>
                </a:solidFill>
              </a:rPr>
              <a:t>penetration </a:t>
            </a:r>
            <a:r>
              <a:rPr lang="en-US" sz="3200" dirty="0">
                <a:solidFill>
                  <a:schemeClr val="bg2">
                    <a:lumMod val="75000"/>
                    <a:lumOff val="25000"/>
                  </a:schemeClr>
                </a:solidFill>
              </a:rPr>
              <a:t>(however slight) of the vaginal or anal cavities with any body part or object, or oral to genital contact when consent is not present.</a:t>
            </a:r>
          </a:p>
          <a:p>
            <a:pPr marL="0" indent="0">
              <a:buNone/>
            </a:pPr>
            <a:r>
              <a:rPr lang="en-US" sz="3200" dirty="0">
                <a:solidFill>
                  <a:schemeClr val="accent3"/>
                </a:solidFill>
              </a:rPr>
              <a:t>Sexual Violence: </a:t>
            </a:r>
            <a:r>
              <a:rPr lang="en-US" sz="3200" dirty="0">
                <a:solidFill>
                  <a:schemeClr val="bg2">
                    <a:lumMod val="75000"/>
                    <a:lumOff val="25000"/>
                  </a:schemeClr>
                </a:solidFill>
              </a:rPr>
              <a:t>any sexual act that is perpetrated against someone's will. </a:t>
            </a:r>
          </a:p>
          <a:p>
            <a:pPr marL="0" lvl="0" indent="0">
              <a:buNone/>
            </a:pPr>
            <a:endParaRPr lang="en-US" sz="3200" dirty="0">
              <a:solidFill>
                <a:schemeClr val="bg2">
                  <a:lumMod val="75000"/>
                  <a:lumOff val="25000"/>
                </a:schemeClr>
              </a:solidFill>
            </a:endParaRPr>
          </a:p>
          <a:p>
            <a:pPr marL="0" indent="0">
              <a:buNone/>
            </a:pPr>
            <a:endParaRPr lang="en-US" sz="3200" dirty="0" smtClean="0">
              <a:solidFill>
                <a:srgbClr val="5987C5"/>
              </a:solidFill>
            </a:endParaRPr>
          </a:p>
        </p:txBody>
      </p:sp>
      <p:sp>
        <p:nvSpPr>
          <p:cNvPr id="3" name="Title 2"/>
          <p:cNvSpPr>
            <a:spLocks noGrp="1"/>
          </p:cNvSpPr>
          <p:nvPr>
            <p:ph type="title"/>
          </p:nvPr>
        </p:nvSpPr>
        <p:spPr/>
        <p:txBody>
          <a:bodyPr>
            <a:normAutofit/>
          </a:bodyPr>
          <a:lstStyle/>
          <a:p>
            <a:r>
              <a:rPr lang="en-US" sz="4000" dirty="0" smtClean="0">
                <a:solidFill>
                  <a:schemeClr val="bg2">
                    <a:lumMod val="95000"/>
                    <a:lumOff val="5000"/>
                  </a:schemeClr>
                </a:solidFill>
              </a:rPr>
              <a:t>What is sexual assault? </a:t>
            </a:r>
            <a:endParaRPr lang="en-US" sz="4000" dirty="0">
              <a:solidFill>
                <a:schemeClr val="bg2">
                  <a:lumMod val="95000"/>
                  <a:lumOff val="5000"/>
                </a:schemeClr>
              </a:solidFill>
            </a:endParaRPr>
          </a:p>
        </p:txBody>
      </p:sp>
      <p:pic>
        <p:nvPicPr>
          <p:cNvPr id="5" name="Picture 4"/>
          <p:cNvPicPr>
            <a:picLocks noChangeAspect="1"/>
          </p:cNvPicPr>
          <p:nvPr/>
        </p:nvPicPr>
        <p:blipFill>
          <a:blip r:embed="rId4" cstate="print"/>
          <a:stretch>
            <a:fillRect/>
          </a:stretch>
        </p:blipFill>
        <p:spPr>
          <a:xfrm>
            <a:off x="2444817" y="4844400"/>
            <a:ext cx="7276700" cy="1018738"/>
          </a:xfrm>
          <a:prstGeom prst="rect">
            <a:avLst/>
          </a:prstGeom>
        </p:spPr>
      </p:pic>
      <p:sp>
        <p:nvSpPr>
          <p:cNvPr id="4" name="Slide Number Placeholder 3"/>
          <p:cNvSpPr>
            <a:spLocks noGrp="1"/>
          </p:cNvSpPr>
          <p:nvPr>
            <p:ph type="sldNum" sz="quarter" idx="12"/>
          </p:nvPr>
        </p:nvSpPr>
        <p:spPr/>
        <p:txBody>
          <a:bodyPr/>
          <a:lstStyle/>
          <a:p>
            <a:fld id="{BA875541-8164-4CC7-9F2F-6F0C49BB858D}" type="slidenum">
              <a:rPr lang="en-US" smtClean="0"/>
              <a:pPr/>
              <a:t>12</a:t>
            </a:fld>
            <a:endParaRPr lang="en-US"/>
          </a:p>
        </p:txBody>
      </p:sp>
    </p:spTree>
    <p:custDataLst>
      <p:tags r:id="rId1"/>
    </p:custDataLst>
    <p:extLst>
      <p:ext uri="{BB962C8B-B14F-4D97-AF65-F5344CB8AC3E}">
        <p14:creationId xmlns:p14="http://schemas.microsoft.com/office/powerpoint/2010/main" val="38711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Who are the perpetrators?</a:t>
            </a:r>
            <a:endParaRPr lang="en-US" dirty="0">
              <a:solidFill>
                <a:schemeClr val="bg2"/>
              </a:solidFill>
            </a:endParaRPr>
          </a:p>
        </p:txBody>
      </p:sp>
      <p:sp>
        <p:nvSpPr>
          <p:cNvPr id="3" name="Content Placeholder 2"/>
          <p:cNvSpPr>
            <a:spLocks noGrp="1"/>
          </p:cNvSpPr>
          <p:nvPr>
            <p:ph idx="1"/>
          </p:nvPr>
        </p:nvSpPr>
        <p:spPr>
          <a:xfrm>
            <a:off x="1097280" y="2145985"/>
            <a:ext cx="10058400" cy="4023360"/>
          </a:xfrm>
        </p:spPr>
        <p:txBody>
          <a:bodyPr>
            <a:normAutofit/>
          </a:bodyPr>
          <a:lstStyle/>
          <a:p>
            <a:endParaRPr lang="en-US" sz="3600" dirty="0"/>
          </a:p>
          <a:p>
            <a:endParaRPr lang="en-US" sz="3600" dirty="0"/>
          </a:p>
        </p:txBody>
      </p:sp>
      <p:sp>
        <p:nvSpPr>
          <p:cNvPr id="17" name="Rectangle 16"/>
          <p:cNvSpPr/>
          <p:nvPr/>
        </p:nvSpPr>
        <p:spPr>
          <a:xfrm>
            <a:off x="1097280" y="3105835"/>
            <a:ext cx="10058400" cy="369332"/>
          </a:xfrm>
          <a:prstGeom prst="rect">
            <a:avLst/>
          </a:prstGeom>
        </p:spPr>
        <p:txBody>
          <a:bodyPr wrap="square">
            <a:spAutoFit/>
          </a:bodyPr>
          <a:lstStyle/>
          <a:p>
            <a:pPr>
              <a:buFont typeface="Wingdings" panose="05000000000000000000" pitchFamily="2" charset="2"/>
              <a:buChar char="q"/>
            </a:pPr>
            <a:endParaRPr lang="en-US" dirty="0"/>
          </a:p>
        </p:txBody>
      </p:sp>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17012" y="2257603"/>
            <a:ext cx="2548406" cy="38001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9112" y="2257603"/>
            <a:ext cx="1754735" cy="2274994"/>
          </a:xfrm>
          <a:prstGeom prst="rect">
            <a:avLst/>
          </a:prstGeom>
        </p:spPr>
      </p:pic>
      <p:pic>
        <p:nvPicPr>
          <p:cNvPr id="7" name="Picture 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50453" y="2482171"/>
            <a:ext cx="2058620" cy="2050426"/>
          </a:xfrm>
          <a:prstGeom prst="rect">
            <a:avLst/>
          </a:prstGeom>
        </p:spPr>
      </p:pic>
      <p:sp>
        <p:nvSpPr>
          <p:cNvPr id="4" name="Slide Number Placeholder 3"/>
          <p:cNvSpPr>
            <a:spLocks noGrp="1"/>
          </p:cNvSpPr>
          <p:nvPr>
            <p:ph type="sldNum" sz="quarter" idx="12"/>
          </p:nvPr>
        </p:nvSpPr>
        <p:spPr/>
        <p:txBody>
          <a:bodyPr/>
          <a:lstStyle/>
          <a:p>
            <a:fld id="{BA875541-8164-4CC7-9F2F-6F0C49BB858D}" type="slidenum">
              <a:rPr lang="en-US" smtClean="0"/>
              <a:pPr/>
              <a:t>13</a:t>
            </a:fld>
            <a:endParaRPr lang="en-US"/>
          </a:p>
        </p:txBody>
      </p:sp>
    </p:spTree>
    <p:custDataLst>
      <p:tags r:id="rId1"/>
    </p:custDataLst>
    <p:extLst>
      <p:ext uri="{BB962C8B-B14F-4D97-AF65-F5344CB8AC3E}">
        <p14:creationId xmlns:p14="http://schemas.microsoft.com/office/powerpoint/2010/main" val="41468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953" y="1011981"/>
            <a:ext cx="6324600" cy="4886064"/>
          </a:xfrm>
          <a:prstGeom prst="rect">
            <a:avLst/>
          </a:prstGeom>
        </p:spPr>
      </p:pic>
      <p:sp>
        <p:nvSpPr>
          <p:cNvPr id="2" name="Slide Number Placeholder 1"/>
          <p:cNvSpPr>
            <a:spLocks noGrp="1"/>
          </p:cNvSpPr>
          <p:nvPr>
            <p:ph type="sldNum" sz="quarter" idx="12"/>
          </p:nvPr>
        </p:nvSpPr>
        <p:spPr/>
        <p:txBody>
          <a:bodyPr/>
          <a:lstStyle/>
          <a:p>
            <a:fld id="{BA875541-8164-4CC7-9F2F-6F0C49BB858D}" type="slidenum">
              <a:rPr lang="en-US" smtClean="0"/>
              <a:pPr/>
              <a:t>14</a:t>
            </a:fld>
            <a:endParaRPr lang="en-US"/>
          </a:p>
        </p:txBody>
      </p:sp>
    </p:spTree>
    <p:custDataLst>
      <p:tags r:id="rId1"/>
    </p:custDataLst>
    <p:extLst>
      <p:ext uri="{BB962C8B-B14F-4D97-AF65-F5344CB8AC3E}">
        <p14:creationId xmlns:p14="http://schemas.microsoft.com/office/powerpoint/2010/main" val="18779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953" y="1011981"/>
            <a:ext cx="6324600" cy="4886064"/>
          </a:xfrm>
          <a:prstGeom prst="rect">
            <a:avLst/>
          </a:prstGeom>
        </p:spPr>
      </p:pic>
      <p:sp>
        <p:nvSpPr>
          <p:cNvPr id="5" name="Content Placeholder 2"/>
          <p:cNvSpPr txBox="1">
            <a:spLocks/>
          </p:cNvSpPr>
          <p:nvPr/>
        </p:nvSpPr>
        <p:spPr>
          <a:xfrm>
            <a:off x="1251235" y="2756708"/>
            <a:ext cx="10206757" cy="108750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3600" b="1" dirty="0" smtClean="0">
                <a:solidFill>
                  <a:srgbClr val="007CA8"/>
                </a:solidFill>
              </a:rPr>
              <a:t>In reality, most sexual assaults are committed by someone known to the victim</a:t>
            </a:r>
          </a:p>
          <a:p>
            <a:endParaRPr lang="en-US" sz="2400" b="1"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15</a:t>
            </a:fld>
            <a:endParaRPr lang="en-US"/>
          </a:p>
        </p:txBody>
      </p:sp>
    </p:spTree>
    <p:custDataLst>
      <p:tags r:id="rId1"/>
    </p:custDataLst>
    <p:extLst>
      <p:ext uri="{BB962C8B-B14F-4D97-AF65-F5344CB8AC3E}">
        <p14:creationId xmlns:p14="http://schemas.microsoft.com/office/powerpoint/2010/main" val="7522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9970" y="2237650"/>
            <a:ext cx="10039739" cy="1716832"/>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marL="0" lvl="1" defTabSz="977900">
              <a:lnSpc>
                <a:spcPct val="90000"/>
              </a:lnSpc>
              <a:spcBef>
                <a:spcPct val="0"/>
              </a:spcBef>
              <a:spcAft>
                <a:spcPct val="15000"/>
              </a:spcAft>
            </a:pPr>
            <a:r>
              <a:rPr lang="en-US" sz="3600" dirty="0">
                <a:solidFill>
                  <a:schemeClr val="tx1"/>
                </a:solidFill>
              </a:rPr>
              <a:t>Approximately 2/3 of rapes were committed by someone known to the victim</a:t>
            </a:r>
            <a:r>
              <a:rPr lang="en-US" sz="4800" dirty="0">
                <a:solidFill>
                  <a:schemeClr val="tx1"/>
                </a:solidFill>
              </a:rPr>
              <a:t>. </a:t>
            </a:r>
            <a:endParaRPr lang="en-US" sz="4800" dirty="0" smtClean="0">
              <a:solidFill>
                <a:schemeClr val="tx1"/>
              </a:solidFill>
            </a:endParaRPr>
          </a:p>
          <a:p>
            <a:pPr marL="0" lvl="1" defTabSz="977900">
              <a:lnSpc>
                <a:spcPct val="90000"/>
              </a:lnSpc>
              <a:spcBef>
                <a:spcPct val="0"/>
              </a:spcBef>
              <a:spcAft>
                <a:spcPct val="15000"/>
              </a:spcAft>
            </a:pPr>
            <a:r>
              <a:rPr lang="en-US" sz="2000" dirty="0" smtClean="0">
                <a:solidFill>
                  <a:schemeClr val="bg2">
                    <a:lumMod val="75000"/>
                    <a:lumOff val="25000"/>
                  </a:schemeClr>
                </a:solidFill>
              </a:rPr>
              <a:t>U.S</a:t>
            </a:r>
            <a:r>
              <a:rPr lang="en-US" sz="2000" dirty="0">
                <a:solidFill>
                  <a:schemeClr val="bg2">
                    <a:lumMod val="75000"/>
                    <a:lumOff val="25000"/>
                  </a:schemeClr>
                </a:solidFill>
              </a:rPr>
              <a:t>. Department of Justice. </a:t>
            </a:r>
            <a:r>
              <a:rPr lang="en-US" sz="2000" i="1" dirty="0">
                <a:solidFill>
                  <a:schemeClr val="bg2">
                    <a:lumMod val="75000"/>
                    <a:lumOff val="25000"/>
                  </a:schemeClr>
                </a:solidFill>
              </a:rPr>
              <a:t>2005 National Crime Victimization Study.</a:t>
            </a:r>
            <a:r>
              <a:rPr lang="en-US" sz="2000" dirty="0">
                <a:solidFill>
                  <a:schemeClr val="bg2">
                    <a:lumMod val="75000"/>
                    <a:lumOff val="25000"/>
                  </a:schemeClr>
                </a:solidFill>
              </a:rPr>
              <a:t> 2005</a:t>
            </a:r>
          </a:p>
        </p:txBody>
      </p:sp>
      <p:sp>
        <p:nvSpPr>
          <p:cNvPr id="2" name="Slide Number Placeholder 1"/>
          <p:cNvSpPr>
            <a:spLocks noGrp="1"/>
          </p:cNvSpPr>
          <p:nvPr>
            <p:ph type="sldNum" sz="quarter" idx="12"/>
          </p:nvPr>
        </p:nvSpPr>
        <p:spPr/>
        <p:txBody>
          <a:bodyPr/>
          <a:lstStyle/>
          <a:p>
            <a:fld id="{BA875541-8164-4CC7-9F2F-6F0C49BB858D}" type="slidenum">
              <a:rPr lang="en-US" smtClean="0"/>
              <a:pPr/>
              <a:t>16</a:t>
            </a:fld>
            <a:endParaRPr lang="en-US"/>
          </a:p>
        </p:txBody>
      </p:sp>
    </p:spTree>
    <p:custDataLst>
      <p:tags r:id="rId1"/>
    </p:custDataLst>
    <p:extLst>
      <p:ext uri="{BB962C8B-B14F-4D97-AF65-F5344CB8AC3E}">
        <p14:creationId xmlns:p14="http://schemas.microsoft.com/office/powerpoint/2010/main" val="3569080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1"/>
                </a:solidFill>
              </a:rPr>
              <a:t>What is consent?</a:t>
            </a:r>
            <a:endParaRPr lang="en-US" sz="60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240" y="2360331"/>
            <a:ext cx="5941561" cy="3464925"/>
          </a:xfrm>
          <a:prstGeom prst="rect">
            <a:avLst/>
          </a:prstGeom>
        </p:spPr>
      </p:pic>
      <p:sp>
        <p:nvSpPr>
          <p:cNvPr id="3" name="Slide Number Placeholder 2"/>
          <p:cNvSpPr>
            <a:spLocks noGrp="1"/>
          </p:cNvSpPr>
          <p:nvPr>
            <p:ph type="sldNum" sz="quarter" idx="12"/>
          </p:nvPr>
        </p:nvSpPr>
        <p:spPr/>
        <p:txBody>
          <a:bodyPr/>
          <a:lstStyle/>
          <a:p>
            <a:fld id="{BA875541-8164-4CC7-9F2F-6F0C49BB858D}" type="slidenum">
              <a:rPr lang="en-US" smtClean="0"/>
              <a:pPr/>
              <a:t>17</a:t>
            </a:fld>
            <a:endParaRPr lang="en-US"/>
          </a:p>
        </p:txBody>
      </p:sp>
    </p:spTree>
    <p:custDataLst>
      <p:tags r:id="rId1"/>
    </p:custDataLst>
    <p:extLst>
      <p:ext uri="{BB962C8B-B14F-4D97-AF65-F5344CB8AC3E}">
        <p14:creationId xmlns:p14="http://schemas.microsoft.com/office/powerpoint/2010/main" val="54028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latin typeface="Covered By Your Grace" pitchFamily="2" charset="0"/>
              </a:rPr>
              <a:t>What is consent?</a:t>
            </a:r>
            <a:endParaRPr lang="en-US" sz="6000" dirty="0">
              <a:solidFill>
                <a:schemeClr val="tx1"/>
              </a:solidFill>
            </a:endParaRPr>
          </a:p>
        </p:txBody>
      </p:sp>
      <p:sp>
        <p:nvSpPr>
          <p:cNvPr id="4" name="Content Placeholder 2"/>
          <p:cNvSpPr txBox="1">
            <a:spLocks/>
          </p:cNvSpPr>
          <p:nvPr/>
        </p:nvSpPr>
        <p:spPr>
          <a:xfrm>
            <a:off x="990117" y="1240581"/>
            <a:ext cx="10489120" cy="4967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SzPct val="70000"/>
              <a:buNone/>
            </a:pPr>
            <a:r>
              <a:rPr lang="en-US" sz="3200" dirty="0" smtClean="0"/>
              <a:t> </a:t>
            </a:r>
          </a:p>
          <a:p>
            <a:pPr marL="0" indent="0">
              <a:buFont typeface="Calibri" panose="020F0502020204030204" pitchFamily="34" charset="0"/>
              <a:buNone/>
            </a:pPr>
            <a:endParaRPr lang="en-US" sz="4400" dirty="0" smtClean="0"/>
          </a:p>
          <a:p>
            <a:pPr>
              <a:buFont typeface="Wingdings" panose="05000000000000000000" pitchFamily="2" charset="2"/>
              <a:buChar char="§"/>
            </a:pPr>
            <a:endParaRPr lang="en-US" sz="3600" dirty="0" smtClean="0">
              <a:latin typeface="+mj-lt"/>
            </a:endParaRPr>
          </a:p>
          <a:p>
            <a:pPr>
              <a:buFont typeface="Wingdings" panose="05000000000000000000" pitchFamily="2" charset="2"/>
              <a:buChar char="§"/>
            </a:pPr>
            <a:endParaRPr lang="en-US" sz="3600" dirty="0">
              <a:latin typeface="+mj-lt"/>
            </a:endParaRPr>
          </a:p>
        </p:txBody>
      </p:sp>
      <p:sp>
        <p:nvSpPr>
          <p:cNvPr id="7" name="TextBox 6"/>
          <p:cNvSpPr txBox="1"/>
          <p:nvPr/>
        </p:nvSpPr>
        <p:spPr>
          <a:xfrm>
            <a:off x="1344260" y="1860120"/>
            <a:ext cx="8876986" cy="2739211"/>
          </a:xfrm>
          <a:prstGeom prst="rect">
            <a:avLst/>
          </a:prstGeom>
          <a:noFill/>
        </p:spPr>
        <p:txBody>
          <a:bodyPr wrap="square" rtlCol="0">
            <a:spAutoFit/>
          </a:bodyPr>
          <a:lstStyle/>
          <a:p>
            <a:endParaRPr lang="en-US" sz="5400" dirty="0" smtClean="0">
              <a:solidFill>
                <a:schemeClr val="bg2">
                  <a:lumMod val="75000"/>
                  <a:lumOff val="25000"/>
                </a:schemeClr>
              </a:solidFill>
            </a:endParaRPr>
          </a:p>
          <a:p>
            <a:r>
              <a:rPr lang="en-US" sz="5400" dirty="0" smtClean="0">
                <a:solidFill>
                  <a:schemeClr val="bg2">
                    <a:lumMod val="75000"/>
                    <a:lumOff val="25000"/>
                  </a:schemeClr>
                </a:solidFill>
              </a:rPr>
              <a:t>Assumed</a:t>
            </a:r>
          </a:p>
          <a:p>
            <a:endParaRPr lang="en-US" sz="3200" dirty="0" smtClean="0">
              <a:solidFill>
                <a:schemeClr val="bg2">
                  <a:lumMod val="75000"/>
                  <a:lumOff val="25000"/>
                </a:schemeClr>
              </a:solidFill>
            </a:endParaRPr>
          </a:p>
          <a:p>
            <a:endParaRPr lang="en-US" sz="3200" dirty="0" smtClean="0">
              <a:solidFill>
                <a:schemeClr val="bg2">
                  <a:lumMod val="75000"/>
                  <a:lumOff val="25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2706" y="2269140"/>
            <a:ext cx="1731874" cy="1769364"/>
          </a:xfrm>
          <a:prstGeom prst="rect">
            <a:avLst/>
          </a:prstGeom>
        </p:spPr>
      </p:pic>
      <p:sp>
        <p:nvSpPr>
          <p:cNvPr id="9" name="TextBox 8"/>
          <p:cNvSpPr txBox="1"/>
          <p:nvPr/>
        </p:nvSpPr>
        <p:spPr>
          <a:xfrm>
            <a:off x="8740979" y="2307698"/>
            <a:ext cx="4043896" cy="1200329"/>
          </a:xfrm>
          <a:prstGeom prst="rect">
            <a:avLst/>
          </a:prstGeom>
          <a:noFill/>
        </p:spPr>
        <p:txBody>
          <a:bodyPr wrap="square" rtlCol="0">
            <a:spAutoFit/>
          </a:bodyPr>
          <a:lstStyle/>
          <a:p>
            <a:r>
              <a:rPr lang="en-US" sz="7200" dirty="0">
                <a:solidFill>
                  <a:schemeClr val="bg2">
                    <a:lumMod val="75000"/>
                    <a:lumOff val="25000"/>
                  </a:schemeClr>
                </a:solidFill>
              </a:rPr>
              <a:t>Silence</a:t>
            </a:r>
          </a:p>
        </p:txBody>
      </p:sp>
      <p:sp>
        <p:nvSpPr>
          <p:cNvPr id="10" name="TextBox 9"/>
          <p:cNvSpPr txBox="1"/>
          <p:nvPr/>
        </p:nvSpPr>
        <p:spPr>
          <a:xfrm>
            <a:off x="4878720" y="4241146"/>
            <a:ext cx="4740442" cy="2308324"/>
          </a:xfrm>
          <a:prstGeom prst="rect">
            <a:avLst/>
          </a:prstGeom>
          <a:noFill/>
        </p:spPr>
        <p:txBody>
          <a:bodyPr wrap="square" rtlCol="0">
            <a:spAutoFit/>
          </a:bodyPr>
          <a:lstStyle/>
          <a:p>
            <a:r>
              <a:rPr lang="en-US" sz="4800" dirty="0">
                <a:solidFill>
                  <a:schemeClr val="bg2">
                    <a:lumMod val="75000"/>
                    <a:lumOff val="25000"/>
                  </a:schemeClr>
                </a:solidFill>
              </a:rPr>
              <a:t>Previous interactions </a:t>
            </a:r>
          </a:p>
          <a:p>
            <a:endParaRPr lang="en-US" sz="4800" dirty="0">
              <a:solidFill>
                <a:schemeClr val="bg2">
                  <a:lumMod val="75000"/>
                  <a:lumOff val="25000"/>
                </a:scheme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806" y="2269140"/>
            <a:ext cx="1731874" cy="17693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256" y="4038504"/>
            <a:ext cx="1731874" cy="1769364"/>
          </a:xfrm>
          <a:prstGeom prst="rect">
            <a:avLst/>
          </a:prstGeom>
        </p:spPr>
      </p:pic>
      <p:grpSp>
        <p:nvGrpSpPr>
          <p:cNvPr id="19" name="Group 18"/>
          <p:cNvGrpSpPr/>
          <p:nvPr/>
        </p:nvGrpSpPr>
        <p:grpSpPr>
          <a:xfrm>
            <a:off x="4160402" y="2226037"/>
            <a:ext cx="4603081" cy="1446550"/>
            <a:chOff x="4413333" y="2226037"/>
            <a:chExt cx="4603081" cy="1446550"/>
          </a:xfrm>
        </p:grpSpPr>
        <p:sp>
          <p:nvSpPr>
            <p:cNvPr id="13" name="TextBox 12"/>
            <p:cNvSpPr txBox="1"/>
            <p:nvPr/>
          </p:nvSpPr>
          <p:spPr>
            <a:xfrm>
              <a:off x="5208305" y="2226037"/>
              <a:ext cx="3808109" cy="1446550"/>
            </a:xfrm>
            <a:prstGeom prst="rect">
              <a:avLst/>
            </a:prstGeom>
            <a:noFill/>
          </p:spPr>
          <p:txBody>
            <a:bodyPr wrap="square" rtlCol="0">
              <a:spAutoFit/>
            </a:bodyPr>
            <a:lstStyle/>
            <a:p>
              <a:r>
                <a:rPr lang="en-US" sz="4400" dirty="0" smtClean="0">
                  <a:solidFill>
                    <a:schemeClr val="bg2">
                      <a:lumMod val="75000"/>
                      <a:lumOff val="25000"/>
                    </a:schemeClr>
                  </a:solidFill>
                </a:rPr>
                <a:t>Clear and Unambiguous</a:t>
              </a:r>
              <a:endParaRPr lang="en-US" sz="4400" dirty="0">
                <a:solidFill>
                  <a:schemeClr val="bg2">
                    <a:lumMod val="75000"/>
                    <a:lumOff val="25000"/>
                  </a:schemeClr>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r="45633"/>
            <a:stretch/>
          </p:blipFill>
          <p:spPr>
            <a:xfrm>
              <a:off x="4413333" y="2339537"/>
              <a:ext cx="1264923" cy="1219550"/>
            </a:xfrm>
            <a:prstGeom prst="rect">
              <a:avLst/>
            </a:prstGeom>
            <a:ln>
              <a:noFill/>
            </a:ln>
            <a:effectLst>
              <a:outerShdw blurRad="292100" dist="139700" dir="2700000" algn="tl" rotWithShape="0">
                <a:srgbClr val="333333">
                  <a:alpha val="65000"/>
                </a:srgbClr>
              </a:outerShdw>
            </a:effectLst>
          </p:spPr>
        </p:pic>
      </p:grpSp>
      <p:sp>
        <p:nvSpPr>
          <p:cNvPr id="3" name="Slide Number Placeholder 2"/>
          <p:cNvSpPr>
            <a:spLocks noGrp="1"/>
          </p:cNvSpPr>
          <p:nvPr>
            <p:ph type="sldNum" sz="quarter" idx="12"/>
          </p:nvPr>
        </p:nvSpPr>
        <p:spPr/>
        <p:txBody>
          <a:bodyPr/>
          <a:lstStyle/>
          <a:p>
            <a:fld id="{BA875541-8164-4CC7-9F2F-6F0C49BB858D}" type="slidenum">
              <a:rPr lang="en-US" smtClean="0"/>
              <a:pPr/>
              <a:t>18</a:t>
            </a:fld>
            <a:endParaRPr lang="en-US"/>
          </a:p>
        </p:txBody>
      </p:sp>
    </p:spTree>
    <p:custDataLst>
      <p:tags r:id="rId1"/>
    </p:custDataLst>
    <p:extLst>
      <p:ext uri="{BB962C8B-B14F-4D97-AF65-F5344CB8AC3E}">
        <p14:creationId xmlns:p14="http://schemas.microsoft.com/office/powerpoint/2010/main" val="11015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3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3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lstStyle/>
          <a:p>
            <a:r>
              <a:rPr lang="en-US" dirty="0">
                <a:solidFill>
                  <a:schemeClr val="tx1"/>
                </a:solidFill>
              </a:rPr>
              <a:t>What is the role of alcohol in sexual violence</a:t>
            </a:r>
            <a:r>
              <a:rPr lang="en-US" dirty="0" smtClean="0">
                <a:solidFill>
                  <a:schemeClr val="tx1"/>
                </a:solidFill>
              </a:rPr>
              <a:t>?</a:t>
            </a:r>
            <a:endParaRPr lang="en-US" dirty="0"/>
          </a:p>
        </p:txBody>
      </p:sp>
      <p:sp>
        <p:nvSpPr>
          <p:cNvPr id="4" name="Content Placeholder 2"/>
          <p:cNvSpPr txBox="1">
            <a:spLocks/>
          </p:cNvSpPr>
          <p:nvPr/>
        </p:nvSpPr>
        <p:spPr>
          <a:xfrm>
            <a:off x="623455" y="2835275"/>
            <a:ext cx="11568545" cy="4022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Font typeface="Calibri" pitchFamily="34" charset="0"/>
              <a:buNone/>
            </a:pPr>
            <a:r>
              <a:rPr lang="en-US" sz="4800" dirty="0" smtClean="0">
                <a:solidFill>
                  <a:schemeClr val="tx1"/>
                </a:solidFill>
                <a:latin typeface="+mj-lt"/>
              </a:rPr>
              <a:t>intoxicated + substantially impaired ≠ consent</a:t>
            </a:r>
          </a:p>
          <a:p>
            <a:pPr marL="0" indent="0">
              <a:buFont typeface="Calibri" panose="020F0502020204030204" pitchFamily="34" charset="0"/>
              <a:buNone/>
            </a:pPr>
            <a:r>
              <a:rPr lang="en-US" sz="8000" dirty="0" smtClean="0">
                <a:solidFill>
                  <a:schemeClr val="tx1"/>
                </a:solidFill>
                <a:latin typeface="+mj-lt"/>
              </a:rPr>
              <a:t> </a:t>
            </a:r>
          </a:p>
          <a:p>
            <a:pPr marL="0" indent="0">
              <a:buFont typeface="Calibri" panose="020F0502020204030204" pitchFamily="34" charset="0"/>
              <a:buNone/>
            </a:pPr>
            <a:endParaRPr lang="en-US" sz="4800" dirty="0" smtClean="0">
              <a:solidFill>
                <a:schemeClr val="tx1"/>
              </a:solidFill>
              <a:latin typeface="+mj-lt"/>
            </a:endParaRPr>
          </a:p>
          <a:p>
            <a:pPr>
              <a:buFont typeface="Arial" panose="020B0604020202020204" pitchFamily="34" charset="0"/>
              <a:buChar char="•"/>
            </a:pPr>
            <a:endParaRPr lang="en-US" sz="4800" dirty="0" smtClean="0">
              <a:solidFill>
                <a:schemeClr val="tx1"/>
              </a:solidFill>
              <a:latin typeface="+mj-lt"/>
            </a:endParaRPr>
          </a:p>
          <a:p>
            <a:pPr>
              <a:buFont typeface="Arial" panose="020B0604020202020204" pitchFamily="34" charset="0"/>
              <a:buChar char="•"/>
            </a:pPr>
            <a:endParaRPr lang="en-US" sz="4800" dirty="0">
              <a:solidFill>
                <a:schemeClr val="tx1"/>
              </a:solidFill>
              <a:latin typeface="+mj-lt"/>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19</a:t>
            </a:fld>
            <a:endParaRPr lang="en-US"/>
          </a:p>
        </p:txBody>
      </p:sp>
    </p:spTree>
    <p:custDataLst>
      <p:tags r:id="rId1"/>
    </p:custDataLst>
    <p:extLst>
      <p:ext uri="{BB962C8B-B14F-4D97-AF65-F5344CB8AC3E}">
        <p14:creationId xmlns:p14="http://schemas.microsoft.com/office/powerpoint/2010/main" val="16828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About </a:t>
            </a:r>
            <a:r>
              <a:rPr lang="en-US" dirty="0">
                <a:solidFill>
                  <a:schemeClr val="accent4"/>
                </a:solidFill>
              </a:rPr>
              <a:t>See the Signs, Speak Out </a:t>
            </a:r>
          </a:p>
        </p:txBody>
      </p:sp>
      <p:sp>
        <p:nvSpPr>
          <p:cNvPr id="5" name="Content Placeholder 2"/>
          <p:cNvSpPr txBox="1">
            <a:spLocks/>
          </p:cNvSpPr>
          <p:nvPr/>
        </p:nvSpPr>
        <p:spPr>
          <a:xfrm>
            <a:off x="956050" y="2898665"/>
            <a:ext cx="6152904" cy="203761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400" dirty="0" smtClean="0"/>
              <a:t>Free, online-based </a:t>
            </a:r>
            <a:r>
              <a:rPr lang="en-US" sz="4400" dirty="0"/>
              <a:t> </a:t>
            </a:r>
            <a:r>
              <a:rPr lang="en-US" sz="4400" dirty="0" smtClean="0"/>
              <a:t>                             trainings for workplaces</a:t>
            </a:r>
          </a:p>
          <a:p>
            <a:pPr marL="0" indent="0" algn="ctr">
              <a:buNone/>
            </a:pPr>
            <a:r>
              <a:rPr lang="en-US" sz="4400" u="sng" dirty="0" smtClean="0">
                <a:solidFill>
                  <a:schemeClr val="accent4"/>
                </a:solidFill>
                <a:hlinkClick r:id="rId4"/>
              </a:rPr>
              <a:t>See the Signs, Speak Out</a:t>
            </a:r>
            <a:endParaRPr lang="en-US" sz="4400" u="sng" dirty="0" smtClean="0">
              <a:solidFill>
                <a:schemeClr val="accent4"/>
              </a:solidFill>
            </a:endParaRPr>
          </a:p>
          <a:p>
            <a:pPr algn="ctr"/>
            <a:endParaRPr lang="en-US" sz="32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693" y="2273317"/>
            <a:ext cx="3943790" cy="32883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A875541-8164-4CC7-9F2F-6F0C49BB858D}" type="slidenum">
              <a:rPr lang="en-US" smtClean="0"/>
              <a:pPr/>
              <a:t>2</a:t>
            </a:fld>
            <a:endParaRPr lang="en-US"/>
          </a:p>
        </p:txBody>
      </p:sp>
    </p:spTree>
    <p:custDataLst>
      <p:tags r:id="rId1"/>
    </p:custDataLst>
    <p:extLst>
      <p:ext uri="{BB962C8B-B14F-4D97-AF65-F5344CB8AC3E}">
        <p14:creationId xmlns:p14="http://schemas.microsoft.com/office/powerpoint/2010/main" val="36517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1094720" cy="1450757"/>
          </a:xfrm>
        </p:spPr>
        <p:txBody>
          <a:bodyPr>
            <a:normAutofit/>
          </a:bodyPr>
          <a:lstStyle/>
          <a:p>
            <a:r>
              <a:rPr lang="en-US" sz="4400" dirty="0">
                <a:solidFill>
                  <a:schemeClr val="tx1"/>
                </a:solidFill>
              </a:rPr>
              <a:t>What is the role of alcohol in sexual violence?</a:t>
            </a:r>
          </a:p>
        </p:txBody>
      </p:sp>
      <p:sp>
        <p:nvSpPr>
          <p:cNvPr id="5" name="Rectangle 4"/>
          <p:cNvSpPr/>
          <p:nvPr/>
        </p:nvSpPr>
        <p:spPr>
          <a:xfrm>
            <a:off x="1367859" y="1852848"/>
            <a:ext cx="9517241" cy="1831271"/>
          </a:xfrm>
          <a:prstGeom prst="rect">
            <a:avLst/>
          </a:prstGeom>
        </p:spPr>
        <p:txBody>
          <a:bodyPr wrap="square">
            <a:spAutoFit/>
          </a:bodyPr>
          <a:lstStyle/>
          <a:p>
            <a:pPr>
              <a:spcBef>
                <a:spcPts val="0"/>
              </a:spcBef>
              <a:spcAft>
                <a:spcPts val="0"/>
              </a:spcAft>
            </a:pPr>
            <a:r>
              <a:rPr lang="en-US" sz="3600" b="1" dirty="0">
                <a:solidFill>
                  <a:schemeClr val="accent3"/>
                </a:solidFill>
                <a:ea typeface="Times New Roman" panose="02020603050405020304" pitchFamily="18" charset="0"/>
                <a:cs typeface="Times New Roman" panose="02020603050405020304" pitchFamily="18" charset="0"/>
              </a:rPr>
              <a:t>Fact: </a:t>
            </a:r>
            <a:r>
              <a:rPr lang="en-US" sz="3600" dirty="0">
                <a:solidFill>
                  <a:schemeClr val="accent3"/>
                </a:solidFill>
              </a:rPr>
              <a:t> </a:t>
            </a:r>
            <a:r>
              <a:rPr lang="en-US" sz="3600" dirty="0" smtClean="0">
                <a:solidFill>
                  <a:schemeClr val="bg2">
                    <a:lumMod val="75000"/>
                    <a:lumOff val="25000"/>
                  </a:schemeClr>
                </a:solidFill>
              </a:rPr>
              <a:t>some </a:t>
            </a:r>
            <a:r>
              <a:rPr lang="en-US" sz="3600" dirty="0">
                <a:solidFill>
                  <a:schemeClr val="bg2">
                    <a:lumMod val="75000"/>
                    <a:lumOff val="25000"/>
                  </a:schemeClr>
                </a:solidFill>
              </a:rPr>
              <a:t>perpetrators use </a:t>
            </a:r>
            <a:r>
              <a:rPr lang="en-US" sz="3600" dirty="0" smtClean="0">
                <a:solidFill>
                  <a:schemeClr val="bg2">
                    <a:lumMod val="75000"/>
                    <a:lumOff val="25000"/>
                  </a:schemeClr>
                </a:solidFill>
              </a:rPr>
              <a:t>alcohol to </a:t>
            </a:r>
            <a:r>
              <a:rPr lang="en-US" sz="3600" dirty="0">
                <a:solidFill>
                  <a:schemeClr val="bg2">
                    <a:lumMod val="75000"/>
                    <a:lumOff val="25000"/>
                  </a:schemeClr>
                </a:solidFill>
              </a:rPr>
              <a:t>control their </a:t>
            </a:r>
            <a:r>
              <a:rPr lang="en-US" sz="3600" dirty="0" smtClean="0">
                <a:solidFill>
                  <a:schemeClr val="bg2">
                    <a:lumMod val="75000"/>
                    <a:lumOff val="25000"/>
                  </a:schemeClr>
                </a:solidFill>
              </a:rPr>
              <a:t>victims </a:t>
            </a:r>
            <a:r>
              <a:rPr lang="en-US" sz="3600" dirty="0">
                <a:solidFill>
                  <a:schemeClr val="bg2">
                    <a:lumMod val="75000"/>
                    <a:lumOff val="25000"/>
                  </a:schemeClr>
                </a:solidFill>
              </a:rPr>
              <a:t>and render them helpless. </a:t>
            </a:r>
            <a:endParaRPr lang="en-US" sz="3600" dirty="0" smtClean="0">
              <a:solidFill>
                <a:schemeClr val="bg2">
                  <a:lumMod val="75000"/>
                  <a:lumOff val="25000"/>
                </a:schemeClr>
              </a:solidFill>
            </a:endParaRPr>
          </a:p>
          <a:p>
            <a:pPr>
              <a:spcBef>
                <a:spcPts val="0"/>
              </a:spcBef>
              <a:spcAft>
                <a:spcPts val="0"/>
              </a:spcAft>
            </a:pPr>
            <a:endParaRPr lang="en-US" sz="1500" dirty="0">
              <a:solidFill>
                <a:schemeClr val="tx1">
                  <a:lumMod val="75000"/>
                  <a:lumOff val="25000"/>
                </a:schemeClr>
              </a:solidFill>
            </a:endParaRPr>
          </a:p>
          <a:p>
            <a:pPr>
              <a:spcBef>
                <a:spcPts val="0"/>
              </a:spcBef>
              <a:spcAft>
                <a:spcPts val="0"/>
              </a:spcAft>
            </a:pPr>
            <a:endParaRPr lang="en-US" sz="2600" dirty="0" smtClean="0">
              <a:solidFill>
                <a:schemeClr val="accent4"/>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275" y="3187872"/>
            <a:ext cx="5303472" cy="294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5541-8164-4CC7-9F2F-6F0C49BB858D}" type="slidenum">
              <a:rPr lang="en-US" smtClean="0"/>
              <a:pPr/>
              <a:t>20</a:t>
            </a:fld>
            <a:endParaRPr lang="en-US"/>
          </a:p>
        </p:txBody>
      </p:sp>
    </p:spTree>
    <p:custDataLst>
      <p:tags r:id="rId1"/>
    </p:custDataLst>
    <p:extLst>
      <p:ext uri="{BB962C8B-B14F-4D97-AF65-F5344CB8AC3E}">
        <p14:creationId xmlns:p14="http://schemas.microsoft.com/office/powerpoint/2010/main" val="17726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86603"/>
            <a:ext cx="10547873" cy="1450757"/>
          </a:xfrm>
        </p:spPr>
        <p:txBody>
          <a:bodyPr>
            <a:normAutofit/>
          </a:bodyPr>
          <a:lstStyle/>
          <a:p>
            <a:r>
              <a:rPr lang="en-US" sz="4400" dirty="0">
                <a:solidFill>
                  <a:schemeClr val="tx1"/>
                </a:solidFill>
              </a:rPr>
              <a:t>What is the role of alcohol in sexual violence?</a:t>
            </a:r>
          </a:p>
        </p:txBody>
      </p:sp>
      <p:sp>
        <p:nvSpPr>
          <p:cNvPr id="5" name="Rectangle 4"/>
          <p:cNvSpPr/>
          <p:nvPr/>
        </p:nvSpPr>
        <p:spPr>
          <a:xfrm>
            <a:off x="1578245" y="1887199"/>
            <a:ext cx="10066907" cy="4755148"/>
          </a:xfrm>
          <a:prstGeom prst="rect">
            <a:avLst/>
          </a:prstGeom>
          <a:noFill/>
        </p:spPr>
        <p:txBody>
          <a:bodyPr wrap="square">
            <a:spAutoFit/>
          </a:bodyPr>
          <a:lstStyle/>
          <a:p>
            <a:pPr>
              <a:spcBef>
                <a:spcPts val="0"/>
              </a:spcBef>
              <a:spcAft>
                <a:spcPts val="0"/>
              </a:spcAft>
            </a:pPr>
            <a:r>
              <a:rPr lang="en-US" sz="3600" b="1" dirty="0">
                <a:solidFill>
                  <a:schemeClr val="accent3"/>
                </a:solidFill>
              </a:rPr>
              <a:t>Fact:</a:t>
            </a:r>
            <a:r>
              <a:rPr lang="en-US" sz="3600" dirty="0">
                <a:solidFill>
                  <a:schemeClr val="accent3"/>
                </a:solidFill>
              </a:rPr>
              <a:t> </a:t>
            </a:r>
            <a:r>
              <a:rPr lang="en-US" sz="3600" dirty="0">
                <a:solidFill>
                  <a:schemeClr val="bg2">
                    <a:lumMod val="75000"/>
                    <a:lumOff val="25000"/>
                  </a:schemeClr>
                </a:solidFill>
              </a:rPr>
              <a:t> </a:t>
            </a:r>
            <a:r>
              <a:rPr lang="en-US" sz="3600" dirty="0" smtClean="0">
                <a:solidFill>
                  <a:schemeClr val="bg2">
                    <a:lumMod val="75000"/>
                    <a:lumOff val="25000"/>
                  </a:schemeClr>
                </a:solidFill>
              </a:rPr>
              <a:t>Perpetrators who commit sexual violence are solely responsible for their actions. </a:t>
            </a:r>
          </a:p>
          <a:p>
            <a:pPr>
              <a:spcBef>
                <a:spcPts val="0"/>
              </a:spcBef>
              <a:spcAft>
                <a:spcPts val="0"/>
              </a:spcAft>
            </a:pPr>
            <a:endParaRPr lang="en-US" sz="3600" dirty="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3600" dirty="0" smtClean="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3600" dirty="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3600" dirty="0" smtClean="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3600" dirty="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1500" dirty="0">
              <a:solidFill>
                <a:schemeClr val="bg2">
                  <a:lumMod val="75000"/>
                  <a:lumOff val="25000"/>
                </a:schemeClr>
              </a:solidFill>
              <a:ea typeface="Times New Roman" panose="02020603050405020304" pitchFamily="18" charset="0"/>
              <a:cs typeface="Times New Roman" panose="02020603050405020304" pitchFamily="18" charset="0"/>
            </a:endParaRPr>
          </a:p>
          <a:p>
            <a:pPr>
              <a:spcBef>
                <a:spcPts val="0"/>
              </a:spcBef>
              <a:spcAft>
                <a:spcPts val="0"/>
              </a:spcAft>
            </a:pPr>
            <a:endParaRPr lang="en-US" sz="3600" dirty="0">
              <a:solidFill>
                <a:schemeClr val="tx1">
                  <a:lumMod val="75000"/>
                  <a:lumOff val="25000"/>
                </a:schemeClr>
              </a:solidFill>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4799" y="3321930"/>
            <a:ext cx="4460819" cy="2955292"/>
          </a:xfrm>
          <a:prstGeom prst="rect">
            <a:avLst/>
          </a:prstGeom>
        </p:spPr>
      </p:pic>
      <p:sp>
        <p:nvSpPr>
          <p:cNvPr id="4" name="Slide Number Placeholder 3"/>
          <p:cNvSpPr>
            <a:spLocks noGrp="1"/>
          </p:cNvSpPr>
          <p:nvPr>
            <p:ph type="sldNum" sz="quarter" idx="12"/>
          </p:nvPr>
        </p:nvSpPr>
        <p:spPr/>
        <p:txBody>
          <a:bodyPr/>
          <a:lstStyle/>
          <a:p>
            <a:fld id="{BA875541-8164-4CC7-9F2F-6F0C49BB858D}" type="slidenum">
              <a:rPr lang="en-US" smtClean="0"/>
              <a:pPr/>
              <a:t>21</a:t>
            </a:fld>
            <a:endParaRPr lang="en-US"/>
          </a:p>
        </p:txBody>
      </p:sp>
    </p:spTree>
    <p:custDataLst>
      <p:tags r:id="rId1"/>
    </p:custDataLst>
    <p:extLst>
      <p:ext uri="{BB962C8B-B14F-4D97-AF65-F5344CB8AC3E}">
        <p14:creationId xmlns:p14="http://schemas.microsoft.com/office/powerpoint/2010/main" val="6135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1094720" cy="3566160"/>
          </a:xfrm>
        </p:spPr>
        <p:txBody>
          <a:bodyPr>
            <a:normAutofit/>
          </a:bodyPr>
          <a:lstStyle/>
          <a:p>
            <a:r>
              <a:rPr lang="en-US" sz="7200" dirty="0">
                <a:solidFill>
                  <a:schemeClr val="bg2">
                    <a:lumMod val="75000"/>
                    <a:lumOff val="25000"/>
                  </a:schemeClr>
                </a:solidFill>
              </a:rPr>
              <a:t>How does sexual violence impact victims &amp; workplaces</a:t>
            </a:r>
            <a:r>
              <a:rPr lang="en-US" sz="7200" dirty="0" smtClean="0">
                <a:solidFill>
                  <a:schemeClr val="bg2">
                    <a:lumMod val="75000"/>
                    <a:lumOff val="25000"/>
                  </a:schemeClr>
                </a:solidFill>
              </a:rPr>
              <a:t>?</a:t>
            </a:r>
            <a:endParaRPr lang="en-US" sz="7200" dirty="0"/>
          </a:p>
        </p:txBody>
      </p:sp>
      <p:sp>
        <p:nvSpPr>
          <p:cNvPr id="3" name="Slide Number Placeholder 2"/>
          <p:cNvSpPr>
            <a:spLocks noGrp="1"/>
          </p:cNvSpPr>
          <p:nvPr>
            <p:ph type="sldNum" sz="quarter" idx="12"/>
          </p:nvPr>
        </p:nvSpPr>
        <p:spPr/>
        <p:txBody>
          <a:bodyPr/>
          <a:lstStyle/>
          <a:p>
            <a:fld id="{BA875541-8164-4CC7-9F2F-6F0C49BB858D}" type="slidenum">
              <a:rPr lang="en-US" smtClean="0"/>
              <a:pPr/>
              <a:t>22</a:t>
            </a:fld>
            <a:endParaRPr lang="en-US"/>
          </a:p>
        </p:txBody>
      </p:sp>
    </p:spTree>
    <p:custDataLst>
      <p:tags r:id="rId1"/>
    </p:custDataLst>
    <p:extLst>
      <p:ext uri="{BB962C8B-B14F-4D97-AF65-F5344CB8AC3E}">
        <p14:creationId xmlns:p14="http://schemas.microsoft.com/office/powerpoint/2010/main" val="2950819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269" y="871870"/>
            <a:ext cx="2930616" cy="195396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5791" y="835861"/>
            <a:ext cx="2810860" cy="210814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4575" y="3217701"/>
            <a:ext cx="2662004" cy="266200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5791" y="3217701"/>
            <a:ext cx="2662004" cy="2662004"/>
          </a:xfrm>
          <a:prstGeom prst="rect">
            <a:avLst/>
          </a:prstGeom>
        </p:spPr>
      </p:pic>
      <p:sp>
        <p:nvSpPr>
          <p:cNvPr id="8" name="TextBox 7"/>
          <p:cNvSpPr txBox="1"/>
          <p:nvPr/>
        </p:nvSpPr>
        <p:spPr>
          <a:xfrm>
            <a:off x="2534575" y="1505212"/>
            <a:ext cx="3016430" cy="769441"/>
          </a:xfrm>
          <a:prstGeom prst="rect">
            <a:avLst/>
          </a:prstGeom>
          <a:noFill/>
        </p:spPr>
        <p:txBody>
          <a:bodyPr wrap="square" rtlCol="0">
            <a:spAutoFit/>
          </a:bodyPr>
          <a:lstStyle/>
          <a:p>
            <a:r>
              <a:rPr lang="en-US" sz="4400" dirty="0" smtClean="0">
                <a:solidFill>
                  <a:schemeClr val="bg1"/>
                </a:solidFill>
              </a:rPr>
              <a:t>Emotional </a:t>
            </a:r>
            <a:endParaRPr lang="en-US" sz="4400" dirty="0">
              <a:solidFill>
                <a:schemeClr val="bg1"/>
              </a:solidFill>
            </a:endParaRPr>
          </a:p>
        </p:txBody>
      </p:sp>
      <p:sp>
        <p:nvSpPr>
          <p:cNvPr id="11" name="TextBox 10"/>
          <p:cNvSpPr txBox="1"/>
          <p:nvPr/>
        </p:nvSpPr>
        <p:spPr>
          <a:xfrm>
            <a:off x="6765911" y="1419437"/>
            <a:ext cx="3016430" cy="769441"/>
          </a:xfrm>
          <a:prstGeom prst="rect">
            <a:avLst/>
          </a:prstGeom>
          <a:noFill/>
        </p:spPr>
        <p:txBody>
          <a:bodyPr wrap="square" rtlCol="0">
            <a:spAutoFit/>
          </a:bodyPr>
          <a:lstStyle/>
          <a:p>
            <a:r>
              <a:rPr lang="en-US" sz="4400" dirty="0" smtClean="0">
                <a:solidFill>
                  <a:schemeClr val="bg1"/>
                </a:solidFill>
              </a:rPr>
              <a:t>Physical </a:t>
            </a:r>
            <a:endParaRPr lang="en-US" sz="4400" dirty="0">
              <a:solidFill>
                <a:schemeClr val="bg1"/>
              </a:solidFill>
            </a:endParaRPr>
          </a:p>
        </p:txBody>
      </p:sp>
      <p:sp>
        <p:nvSpPr>
          <p:cNvPr id="12" name="TextBox 11"/>
          <p:cNvSpPr txBox="1"/>
          <p:nvPr/>
        </p:nvSpPr>
        <p:spPr>
          <a:xfrm>
            <a:off x="6545791" y="4548703"/>
            <a:ext cx="3016430" cy="769441"/>
          </a:xfrm>
          <a:prstGeom prst="rect">
            <a:avLst/>
          </a:prstGeom>
          <a:noFill/>
        </p:spPr>
        <p:txBody>
          <a:bodyPr wrap="square" rtlCol="0">
            <a:spAutoFit/>
          </a:bodyPr>
          <a:lstStyle/>
          <a:p>
            <a:r>
              <a:rPr lang="en-US" sz="4400" dirty="0" smtClean="0">
                <a:solidFill>
                  <a:schemeClr val="bg1"/>
                </a:solidFill>
              </a:rPr>
              <a:t>Behavioral </a:t>
            </a:r>
            <a:endParaRPr lang="en-US" sz="4400" dirty="0">
              <a:solidFill>
                <a:schemeClr val="bg1"/>
              </a:solidFill>
            </a:endParaRPr>
          </a:p>
        </p:txBody>
      </p:sp>
      <p:sp>
        <p:nvSpPr>
          <p:cNvPr id="13" name="TextBox 12"/>
          <p:cNvSpPr txBox="1"/>
          <p:nvPr/>
        </p:nvSpPr>
        <p:spPr>
          <a:xfrm>
            <a:off x="2854755" y="4533682"/>
            <a:ext cx="3016430" cy="769441"/>
          </a:xfrm>
          <a:prstGeom prst="rect">
            <a:avLst/>
          </a:prstGeom>
          <a:noFill/>
        </p:spPr>
        <p:txBody>
          <a:bodyPr wrap="square" rtlCol="0">
            <a:spAutoFit/>
          </a:bodyPr>
          <a:lstStyle/>
          <a:p>
            <a:r>
              <a:rPr lang="en-US" sz="4400" dirty="0" smtClean="0"/>
              <a:t>Mental </a:t>
            </a:r>
            <a:endParaRPr lang="en-US" sz="4400" dirty="0"/>
          </a:p>
        </p:txBody>
      </p:sp>
      <p:sp>
        <p:nvSpPr>
          <p:cNvPr id="14" name="Rectangle 13"/>
          <p:cNvSpPr/>
          <p:nvPr/>
        </p:nvSpPr>
        <p:spPr>
          <a:xfrm>
            <a:off x="1318437" y="109542"/>
            <a:ext cx="9337184" cy="1877437"/>
          </a:xfrm>
          <a:prstGeom prst="rect">
            <a:avLst/>
          </a:prstGeom>
        </p:spPr>
        <p:txBody>
          <a:bodyPr wrap="square">
            <a:spAutoFit/>
          </a:bodyPr>
          <a:lstStyle/>
          <a:p>
            <a:pPr algn="ctr"/>
            <a:r>
              <a:rPr lang="en-US" sz="3600" dirty="0"/>
              <a:t>Common Reactions to Sexual Violence</a:t>
            </a:r>
          </a:p>
          <a:p>
            <a:pPr algn="ctr"/>
            <a:endParaRPr lang="en-US" sz="2000" dirty="0"/>
          </a:p>
          <a:p>
            <a:pPr algn="ctr"/>
            <a:endParaRPr lang="en-US" sz="2000" dirty="0" smtClean="0"/>
          </a:p>
          <a:p>
            <a:pPr algn="ctr"/>
            <a:endParaRPr lang="en-US" sz="2000" dirty="0" smtClean="0"/>
          </a:p>
          <a:p>
            <a:pPr algn="ctr"/>
            <a:endParaRPr lang="en-US" sz="2000" dirty="0" smtClean="0"/>
          </a:p>
        </p:txBody>
      </p:sp>
      <p:sp>
        <p:nvSpPr>
          <p:cNvPr id="2" name="Slide Number Placeholder 1"/>
          <p:cNvSpPr>
            <a:spLocks noGrp="1"/>
          </p:cNvSpPr>
          <p:nvPr>
            <p:ph type="sldNum" sz="quarter" idx="12"/>
          </p:nvPr>
        </p:nvSpPr>
        <p:spPr/>
        <p:txBody>
          <a:bodyPr/>
          <a:lstStyle/>
          <a:p>
            <a:fld id="{BA875541-8164-4CC7-9F2F-6F0C49BB858D}" type="slidenum">
              <a:rPr lang="en-US" smtClean="0"/>
              <a:pPr/>
              <a:t>23</a:t>
            </a:fld>
            <a:endParaRPr lang="en-US"/>
          </a:p>
        </p:txBody>
      </p:sp>
    </p:spTree>
    <p:custDataLst>
      <p:tags r:id="rId1"/>
    </p:custDataLst>
    <p:extLst>
      <p:ext uri="{BB962C8B-B14F-4D97-AF65-F5344CB8AC3E}">
        <p14:creationId xmlns:p14="http://schemas.microsoft.com/office/powerpoint/2010/main" val="42618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847626"/>
            <a:ext cx="10912456" cy="554511"/>
          </a:xfrm>
          <a:prstGeom prst="rect">
            <a:avLst/>
          </a:prstGeom>
        </p:spPr>
        <p:txBody>
          <a:bodyPr wrap="square">
            <a:spAutoFit/>
          </a:bodyPr>
          <a:lstStyle/>
          <a:p>
            <a:pPr marL="800100" marR="0" lvl="1" indent="-342900">
              <a:lnSpc>
                <a:spcPct val="107000"/>
              </a:lnSpc>
              <a:spcBef>
                <a:spcPts val="0"/>
              </a:spcBef>
              <a:spcAft>
                <a:spcPts val="0"/>
              </a:spcAft>
              <a:buSzPct val="70000"/>
              <a:buFont typeface="Wingdings" panose="05000000000000000000" pitchFamily="2" charset="2"/>
              <a:buChar char="q"/>
            </a:pPr>
            <a:endParaRPr lang="en-US" sz="2000" baseline="30000" dirty="0" smtClean="0">
              <a:solidFill>
                <a:schemeClr val="tx1">
                  <a:lumMod val="75000"/>
                  <a:lumOff val="25000"/>
                </a:schemeClr>
              </a:solidFill>
            </a:endParaRPr>
          </a:p>
          <a:p>
            <a:pPr lvl="1">
              <a:lnSpc>
                <a:spcPct val="107000"/>
              </a:lnSpc>
            </a:pPr>
            <a:endParaRPr lang="en-US" sz="900" dirty="0" smtClean="0">
              <a:solidFill>
                <a:schemeClr val="tx1">
                  <a:lumMod val="75000"/>
                  <a:lumOff val="25000"/>
                </a:schemeClr>
              </a:solidFill>
              <a:ea typeface="Times New Roman" panose="02020603050405020304" pitchFamily="18" charset="0"/>
              <a:cs typeface="Times New Roman" panose="02020603050405020304" pitchFamily="18" charset="0"/>
            </a:endParaRPr>
          </a:p>
          <a:p>
            <a:pPr marL="1028700" marR="0" lvl="1" indent="-571500">
              <a:lnSpc>
                <a:spcPct val="107000"/>
              </a:lnSpc>
              <a:spcBef>
                <a:spcPts val="0"/>
              </a:spcBef>
              <a:spcAft>
                <a:spcPts val="0"/>
              </a:spcAft>
              <a:buFont typeface="Wingdings" panose="05000000000000000000" pitchFamily="2" charset="2"/>
              <a:buChar char="§"/>
            </a:pPr>
            <a:endParaRPr lang="en-US" sz="900" baseline="30000" dirty="0">
              <a:solidFill>
                <a:schemeClr val="tx1">
                  <a:lumMod val="75000"/>
                  <a:lumOff val="25000"/>
                </a:schemeClr>
              </a:solidFill>
              <a:latin typeface="+mj-lt"/>
              <a:ea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dirty="0" smtClean="0">
                <a:solidFill>
                  <a:schemeClr val="tx1"/>
                </a:solidFill>
              </a:rPr>
              <a:t>Impact on Work</a:t>
            </a:r>
            <a:endParaRPr lang="en-US" dirty="0">
              <a:solidFill>
                <a:schemeClr val="tx1"/>
              </a:solidFill>
            </a:endParaRPr>
          </a:p>
        </p:txBody>
      </p:sp>
      <p:sp>
        <p:nvSpPr>
          <p:cNvPr id="4" name="TextBox 3"/>
          <p:cNvSpPr txBox="1"/>
          <p:nvPr/>
        </p:nvSpPr>
        <p:spPr>
          <a:xfrm>
            <a:off x="513677" y="6267966"/>
            <a:ext cx="10453744" cy="962058"/>
          </a:xfrm>
          <a:prstGeom prst="rect">
            <a:avLst/>
          </a:prstGeom>
          <a:noFill/>
        </p:spPr>
        <p:txBody>
          <a:bodyPr wrap="square" rtlCol="0">
            <a:spAutoFit/>
          </a:bodyPr>
          <a:lstStyle/>
          <a:p>
            <a:pPr marL="628650" lvl="1" indent="-171450">
              <a:lnSpc>
                <a:spcPct val="107000"/>
              </a:lnSpc>
              <a:buSzPct val="70000"/>
              <a:buFont typeface="Wingdings" panose="05000000000000000000" pitchFamily="2" charset="2"/>
              <a:buChar char="q"/>
            </a:pPr>
            <a:r>
              <a:rPr lang="en-US" sz="900" baseline="30000" dirty="0">
                <a:solidFill>
                  <a:schemeClr val="tx1">
                    <a:lumMod val="75000"/>
                    <a:lumOff val="25000"/>
                  </a:schemeClr>
                </a:solidFill>
              </a:rPr>
              <a:t>1</a:t>
            </a:r>
            <a:r>
              <a:rPr lang="en-US" sz="900" dirty="0">
                <a:solidFill>
                  <a:schemeClr val="tx1">
                    <a:lumMod val="75000"/>
                    <a:lumOff val="25000"/>
                  </a:schemeClr>
                </a:solidFill>
              </a:rPr>
              <a:t>Duhart, D. (2001).  Violence in the Workplace, 1993-99.  Bureau of Justice Statistics. Available at </a:t>
            </a:r>
            <a:r>
              <a:rPr lang="en-US" sz="900" u="sng" dirty="0">
                <a:solidFill>
                  <a:schemeClr val="tx1">
                    <a:lumMod val="75000"/>
                    <a:lumOff val="25000"/>
                  </a:schemeClr>
                </a:solidFill>
                <a:hlinkClick r:id="rId4"/>
              </a:rPr>
              <a:t>http://bjs.ojp.usdoj.gov/content/pub/pdf/vw99.pdf</a:t>
            </a:r>
            <a:r>
              <a:rPr lang="en-US" sz="900" dirty="0">
                <a:solidFill>
                  <a:schemeClr val="tx1">
                    <a:lumMod val="75000"/>
                    <a:lumOff val="25000"/>
                  </a:schemeClr>
                </a:solidFill>
              </a:rPr>
              <a:t>.)</a:t>
            </a:r>
          </a:p>
          <a:p>
            <a:pPr marL="628650" lvl="1" indent="-171450">
              <a:lnSpc>
                <a:spcPct val="107000"/>
              </a:lnSpc>
              <a:buSzPct val="70000"/>
              <a:buFont typeface="Wingdings" panose="05000000000000000000" pitchFamily="2" charset="2"/>
              <a:buChar char="q"/>
            </a:pPr>
            <a:r>
              <a:rPr lang="en-US" sz="900" baseline="30000" dirty="0">
                <a:solidFill>
                  <a:schemeClr val="tx1">
                    <a:lumMod val="75000"/>
                    <a:lumOff val="25000"/>
                  </a:schemeClr>
                </a:solidFill>
              </a:rPr>
              <a:t>2</a:t>
            </a:r>
            <a:r>
              <a:rPr lang="en-US" sz="900" dirty="0">
                <a:solidFill>
                  <a:schemeClr val="tx1">
                    <a:lumMod val="75000"/>
                    <a:lumOff val="25000"/>
                  </a:schemeClr>
                </a:solidFill>
              </a:rPr>
              <a:t>Baum, Katrina, Catalano, </a:t>
            </a:r>
            <a:r>
              <a:rPr lang="en-US" sz="900" dirty="0" err="1">
                <a:solidFill>
                  <a:schemeClr val="tx1">
                    <a:lumMod val="75000"/>
                    <a:lumOff val="25000"/>
                  </a:schemeClr>
                </a:solidFill>
              </a:rPr>
              <a:t>Shannan</a:t>
            </a:r>
            <a:r>
              <a:rPr lang="en-US" sz="900" dirty="0">
                <a:solidFill>
                  <a:schemeClr val="tx1">
                    <a:lumMod val="75000"/>
                    <a:lumOff val="25000"/>
                  </a:schemeClr>
                </a:solidFill>
              </a:rPr>
              <a:t>, Rand, Michael and Rose, Kristina. 2009. Stalking Victimization in the United States. U.S. Department of Justice Bureau of Justice Statistics. Available at: </a:t>
            </a:r>
            <a:r>
              <a:rPr lang="en-US" sz="900" dirty="0">
                <a:solidFill>
                  <a:schemeClr val="tx1">
                    <a:lumMod val="75000"/>
                    <a:lumOff val="25000"/>
                  </a:schemeClr>
                </a:solidFill>
                <a:hlinkClick r:id="rId5" tooltip="Stalking Victimization in the United States"/>
              </a:rPr>
              <a:t>http://</a:t>
            </a:r>
            <a:r>
              <a:rPr lang="en-US" sz="900" dirty="0" smtClean="0">
                <a:solidFill>
                  <a:schemeClr val="tx1">
                    <a:lumMod val="75000"/>
                    <a:lumOff val="25000"/>
                  </a:schemeClr>
                </a:solidFill>
                <a:hlinkClick r:id="rId5" tooltip="Stalking Victimization in the United States"/>
              </a:rPr>
              <a:t>www.ovw.usdoj.gov/docs/stalking-victimization.pdf</a:t>
            </a:r>
            <a:endParaRPr lang="en-US" sz="900" dirty="0" smtClean="0">
              <a:solidFill>
                <a:schemeClr val="tx1">
                  <a:lumMod val="75000"/>
                  <a:lumOff val="25000"/>
                </a:schemeClr>
              </a:solidFill>
            </a:endParaRPr>
          </a:p>
          <a:p>
            <a:pPr marL="628650" lvl="1" indent="-171450">
              <a:lnSpc>
                <a:spcPct val="107000"/>
              </a:lnSpc>
              <a:buSzPct val="70000"/>
              <a:buFont typeface="Wingdings" panose="05000000000000000000" pitchFamily="2" charset="2"/>
              <a:buChar char="q"/>
            </a:pPr>
            <a:r>
              <a:rPr lang="en-US" sz="900" dirty="0">
                <a:solidFill>
                  <a:schemeClr val="tx1">
                    <a:lumMod val="75000"/>
                    <a:lumOff val="25000"/>
                  </a:schemeClr>
                </a:solidFill>
              </a:rPr>
              <a:t>(MacMillan, 2000).</a:t>
            </a:r>
            <a:endParaRPr lang="en-US" sz="900" baseline="30000" dirty="0">
              <a:solidFill>
                <a:schemeClr val="tx1">
                  <a:lumMod val="75000"/>
                  <a:lumOff val="25000"/>
                </a:schemeClr>
              </a:solidFill>
            </a:endParaRPr>
          </a:p>
          <a:p>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4631" y="2191167"/>
            <a:ext cx="5431836" cy="3622992"/>
          </a:xfrm>
          <a:prstGeom prst="rect">
            <a:avLst/>
          </a:prstGeom>
        </p:spPr>
      </p:pic>
      <p:sp>
        <p:nvSpPr>
          <p:cNvPr id="5" name="Slide Number Placeholder 4"/>
          <p:cNvSpPr>
            <a:spLocks noGrp="1"/>
          </p:cNvSpPr>
          <p:nvPr>
            <p:ph type="sldNum" sz="quarter" idx="12"/>
          </p:nvPr>
        </p:nvSpPr>
        <p:spPr/>
        <p:txBody>
          <a:bodyPr/>
          <a:lstStyle/>
          <a:p>
            <a:fld id="{BA875541-8164-4CC7-9F2F-6F0C49BB858D}" type="slidenum">
              <a:rPr lang="en-US" smtClean="0"/>
              <a:pPr/>
              <a:t>24</a:t>
            </a:fld>
            <a:endParaRPr lang="en-US"/>
          </a:p>
        </p:txBody>
      </p:sp>
    </p:spTree>
    <p:custDataLst>
      <p:tags r:id="rId1"/>
    </p:custDataLst>
    <p:extLst>
      <p:ext uri="{BB962C8B-B14F-4D97-AF65-F5344CB8AC3E}">
        <p14:creationId xmlns:p14="http://schemas.microsoft.com/office/powerpoint/2010/main" val="2095023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549698" y="2715828"/>
            <a:ext cx="6829006" cy="3582519"/>
          </a:xfrm>
          <a:prstGeom prst="rect">
            <a:avLst/>
          </a:prstGeom>
          <a:solidFill>
            <a:schemeClr val="bg1">
              <a:lumMod val="85000"/>
              <a:alpha val="68000"/>
            </a:schemeClr>
          </a:solidFill>
          <a:effectLst>
            <a:outerShdw blurRad="50800" dist="38100" algn="l" rotWithShape="0">
              <a:prstClr val="black">
                <a:alpha val="40000"/>
              </a:prstClr>
            </a:outerShdw>
          </a:effectLst>
        </p:spPr>
        <p:txBody>
          <a:bodyPr wrap="square" rtlCol="0">
            <a:spAutoFit/>
          </a:bodyPr>
          <a:lstStyle/>
          <a:p>
            <a:pPr marL="285750" indent="-285750">
              <a:buFont typeface="Wingdings" panose="05000000000000000000" pitchFamily="2" charset="2"/>
              <a:buChar char="ü"/>
            </a:pPr>
            <a:r>
              <a:rPr lang="en-US" sz="3600" dirty="0" smtClean="0"/>
              <a:t>Absences, tardiness, difficulty concentrating</a:t>
            </a:r>
          </a:p>
          <a:p>
            <a:pPr marL="285750" indent="-285750">
              <a:buFont typeface="Wingdings" panose="05000000000000000000" pitchFamily="2" charset="2"/>
              <a:buChar char="ü"/>
            </a:pPr>
            <a:r>
              <a:rPr lang="en-US" sz="3600" dirty="0" smtClean="0"/>
              <a:t>concerned about safety, intense emotions</a:t>
            </a:r>
          </a:p>
          <a:p>
            <a:pPr marL="285750" indent="-285750">
              <a:buFont typeface="Wingdings" panose="05000000000000000000" pitchFamily="2" charset="2"/>
              <a:buChar char="ü"/>
            </a:pPr>
            <a:r>
              <a:rPr lang="en-US" sz="3600" dirty="0" smtClean="0"/>
              <a:t>Sleep, stomachaches, headaches</a:t>
            </a:r>
          </a:p>
          <a:p>
            <a:pPr marL="285750" indent="-285750">
              <a:buFont typeface="Wingdings" panose="05000000000000000000" pitchFamily="2" charset="2"/>
              <a:buChar char="ü"/>
            </a:pPr>
            <a:r>
              <a:rPr lang="en-US" sz="3600" dirty="0" smtClean="0"/>
              <a:t>Numb, dazed, confused</a:t>
            </a:r>
          </a:p>
          <a:p>
            <a:pPr marL="285750" indent="-285750">
              <a:buFont typeface="Wingdings" panose="05000000000000000000" pitchFamily="2" charset="2"/>
              <a:buChar char="ü"/>
            </a:pPr>
            <a:r>
              <a:rPr lang="en-US" sz="3600" dirty="0" smtClean="0"/>
              <a:t>Startle easily</a:t>
            </a:r>
            <a:endParaRPr lang="en-US" sz="3600" dirty="0"/>
          </a:p>
        </p:txBody>
      </p:sp>
      <p:sp>
        <p:nvSpPr>
          <p:cNvPr id="6" name="Title 2"/>
          <p:cNvSpPr txBox="1">
            <a:spLocks/>
          </p:cNvSpPr>
          <p:nvPr/>
        </p:nvSpPr>
        <p:spPr>
          <a:xfrm>
            <a:off x="718138" y="465022"/>
            <a:ext cx="10058400" cy="14507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Impact on Work</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8317CCE0-36BA-48B7-9063-5D2FAC41C791}" type="slidenum">
              <a:rPr lang="en-US" smtClean="0"/>
              <a:pPr/>
              <a:t>25</a:t>
            </a:fld>
            <a:endParaRPr lang="en-US"/>
          </a:p>
        </p:txBody>
      </p:sp>
    </p:spTree>
    <p:custDataLst>
      <p:tags r:id="rId1"/>
    </p:custDataLst>
    <p:extLst>
      <p:ext uri="{BB962C8B-B14F-4D97-AF65-F5344CB8AC3E}">
        <p14:creationId xmlns:p14="http://schemas.microsoft.com/office/powerpoint/2010/main" val="1436941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2958489181"/>
              </p:ext>
            </p:extLst>
          </p:nvPr>
        </p:nvGraphicFramePr>
        <p:xfrm>
          <a:off x="1343608" y="234474"/>
          <a:ext cx="9069355" cy="597971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BA875541-8164-4CC7-9F2F-6F0C49BB858D}" type="slidenum">
              <a:rPr lang="en-US" smtClean="0"/>
              <a:pPr/>
              <a:t>26</a:t>
            </a:fld>
            <a:endParaRPr lang="en-US"/>
          </a:p>
        </p:txBody>
      </p:sp>
    </p:spTree>
    <p:custDataLst>
      <p:tags r:id="rId1"/>
    </p:custDataLst>
    <p:extLst>
      <p:ext uri="{BB962C8B-B14F-4D97-AF65-F5344CB8AC3E}">
        <p14:creationId xmlns:p14="http://schemas.microsoft.com/office/powerpoint/2010/main" val="10109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chart seriesIdx="0"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category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stretch>
            <a:fillRect/>
          </a:stretch>
        </p:blipFill>
        <p:spPr>
          <a:xfrm>
            <a:off x="8574337" y="1940832"/>
            <a:ext cx="3194618" cy="2065596"/>
          </a:xfrm>
          <a:prstGeom prst="rect">
            <a:avLst/>
          </a:prstGeom>
        </p:spPr>
      </p:pic>
      <p:sp>
        <p:nvSpPr>
          <p:cNvPr id="2" name="Title 1"/>
          <p:cNvSpPr>
            <a:spLocks noGrp="1"/>
          </p:cNvSpPr>
          <p:nvPr>
            <p:ph type="title"/>
          </p:nvPr>
        </p:nvSpPr>
        <p:spPr/>
        <p:txBody>
          <a:bodyPr/>
          <a:lstStyle/>
          <a:p>
            <a:r>
              <a:rPr lang="en-US" dirty="0" smtClean="0">
                <a:solidFill>
                  <a:schemeClr val="tx1"/>
                </a:solidFill>
              </a:rPr>
              <a:t>How can I support a victim?</a:t>
            </a:r>
            <a:endParaRPr lang="en-US" dirty="0">
              <a:solidFill>
                <a:schemeClr val="tx1"/>
              </a:solidFill>
            </a:endParaRPr>
          </a:p>
        </p:txBody>
      </p:sp>
      <p:sp>
        <p:nvSpPr>
          <p:cNvPr id="3" name="Content Placeholder 2"/>
          <p:cNvSpPr>
            <a:spLocks noGrp="1"/>
          </p:cNvSpPr>
          <p:nvPr>
            <p:ph idx="1"/>
          </p:nvPr>
        </p:nvSpPr>
        <p:spPr>
          <a:xfrm>
            <a:off x="1097280" y="1994748"/>
            <a:ext cx="7117080" cy="4023360"/>
          </a:xfrm>
        </p:spPr>
        <p:txBody>
          <a:bodyPr>
            <a:noAutofit/>
          </a:bodyPr>
          <a:lstStyle/>
          <a:p>
            <a:pPr>
              <a:buSzPct val="70000"/>
              <a:buFont typeface="Wingdings" panose="05000000000000000000" pitchFamily="2" charset="2"/>
              <a:buChar char="q"/>
            </a:pPr>
            <a:r>
              <a:rPr lang="en-US" sz="3200" dirty="0" smtClean="0"/>
              <a:t> Tell them you believe them</a:t>
            </a:r>
          </a:p>
          <a:p>
            <a:pPr>
              <a:buSzPct val="70000"/>
              <a:buFont typeface="Wingdings" panose="05000000000000000000" pitchFamily="2" charset="2"/>
              <a:buChar char="q"/>
            </a:pPr>
            <a:r>
              <a:rPr lang="en-US" sz="3200" dirty="0" smtClean="0"/>
              <a:t> </a:t>
            </a:r>
            <a:r>
              <a:rPr lang="en-US" sz="3200" dirty="0"/>
              <a:t>Allow them to make their own </a:t>
            </a:r>
            <a:r>
              <a:rPr lang="en-US" sz="3200" dirty="0" smtClean="0"/>
              <a:t>choices</a:t>
            </a:r>
            <a:endParaRPr lang="en-US" sz="2800" dirty="0"/>
          </a:p>
          <a:p>
            <a:pPr>
              <a:buSzPct val="70000"/>
              <a:buFont typeface="Wingdings" panose="05000000000000000000" pitchFamily="2" charset="2"/>
              <a:buChar char="q"/>
            </a:pPr>
            <a:r>
              <a:rPr lang="en-US" sz="3200" dirty="0" smtClean="0"/>
              <a:t> Ask </a:t>
            </a:r>
            <a:r>
              <a:rPr lang="en-US" sz="3200" i="1" dirty="0" smtClean="0">
                <a:solidFill>
                  <a:schemeClr val="accent4"/>
                </a:solidFill>
              </a:rPr>
              <a:t>what </a:t>
            </a:r>
            <a:r>
              <a:rPr lang="en-US" sz="3200" i="1" dirty="0">
                <a:solidFill>
                  <a:schemeClr val="accent4"/>
                </a:solidFill>
              </a:rPr>
              <a:t>can I do for you? What would be helpful</a:t>
            </a:r>
            <a:r>
              <a:rPr lang="en-US" sz="3200" i="1" dirty="0" smtClean="0">
                <a:solidFill>
                  <a:schemeClr val="accent4"/>
                </a:solidFill>
              </a:rPr>
              <a:t>?</a:t>
            </a:r>
            <a:endParaRPr lang="en-US" sz="3200" i="1" dirty="0">
              <a:solidFill>
                <a:schemeClr val="accent4"/>
              </a:solidFill>
            </a:endParaRPr>
          </a:p>
          <a:p>
            <a:pPr>
              <a:buSzPct val="70000"/>
              <a:buFont typeface="Wingdings" panose="05000000000000000000" pitchFamily="2" charset="2"/>
              <a:buChar char="q"/>
            </a:pPr>
            <a:r>
              <a:rPr lang="en-US" sz="3200" dirty="0" smtClean="0"/>
              <a:t> Remind them you are there for them</a:t>
            </a:r>
          </a:p>
          <a:p>
            <a:pPr>
              <a:buSzPct val="70000"/>
              <a:buFont typeface="Wingdings" panose="05000000000000000000" pitchFamily="2" charset="2"/>
              <a:buChar char="q"/>
            </a:pPr>
            <a:r>
              <a:rPr lang="en-US" sz="3200" dirty="0" smtClean="0"/>
              <a:t> Listen</a:t>
            </a:r>
          </a:p>
          <a:p>
            <a:pPr>
              <a:buSzPct val="70000"/>
              <a:buFont typeface="Wingdings" panose="05000000000000000000" pitchFamily="2" charset="2"/>
              <a:buChar char="q"/>
            </a:pPr>
            <a:r>
              <a:rPr lang="en-US" sz="3200" dirty="0" smtClean="0"/>
              <a:t> Say </a:t>
            </a:r>
            <a:r>
              <a:rPr lang="en-US" sz="3200" i="1" dirty="0" smtClean="0">
                <a:solidFill>
                  <a:schemeClr val="accent4"/>
                </a:solidFill>
              </a:rPr>
              <a:t>it’s </a:t>
            </a:r>
            <a:r>
              <a:rPr lang="en-US" sz="3200" i="1" dirty="0">
                <a:solidFill>
                  <a:schemeClr val="accent4"/>
                </a:solidFill>
              </a:rPr>
              <a:t>not your </a:t>
            </a:r>
            <a:r>
              <a:rPr lang="en-US" sz="3200" i="1" dirty="0" smtClean="0">
                <a:solidFill>
                  <a:schemeClr val="accent4"/>
                </a:solidFill>
              </a:rPr>
              <a:t>fault</a:t>
            </a:r>
            <a:endParaRPr lang="en-US" sz="3200" i="1" dirty="0">
              <a:solidFill>
                <a:schemeClr val="accent4"/>
              </a:solidFill>
            </a:endParaRPr>
          </a:p>
          <a:p>
            <a:pPr marL="0" indent="0">
              <a:buSzPct val="70000"/>
              <a:buNone/>
            </a:pPr>
            <a:endParaRPr lang="en-US" sz="2800" dirty="0" smtClean="0"/>
          </a:p>
        </p:txBody>
      </p:sp>
      <p:sp>
        <p:nvSpPr>
          <p:cNvPr id="5" name="TextBox 4"/>
          <p:cNvSpPr txBox="1"/>
          <p:nvPr/>
        </p:nvSpPr>
        <p:spPr>
          <a:xfrm>
            <a:off x="8934315" y="4006428"/>
            <a:ext cx="2834640" cy="646331"/>
          </a:xfrm>
          <a:prstGeom prst="rect">
            <a:avLst/>
          </a:prstGeom>
          <a:noFill/>
        </p:spPr>
        <p:txBody>
          <a:bodyPr wrap="square" rtlCol="0">
            <a:spAutoFit/>
          </a:bodyPr>
          <a:lstStyle/>
          <a:p>
            <a:r>
              <a:rPr lang="en-US" dirty="0" smtClean="0"/>
              <a:t>More information available at </a:t>
            </a:r>
            <a:r>
              <a:rPr lang="en-US" dirty="0" smtClean="0">
                <a:solidFill>
                  <a:schemeClr val="accent4"/>
                </a:solidFill>
              </a:rPr>
              <a:t>Startbybelieving.org</a:t>
            </a:r>
            <a:endParaRPr lang="en-US" dirty="0">
              <a:solidFill>
                <a:schemeClr val="accent4"/>
              </a:solidFill>
            </a:endParaRPr>
          </a:p>
        </p:txBody>
      </p:sp>
      <p:sp>
        <p:nvSpPr>
          <p:cNvPr id="6" name="Slide Number Placeholder 5"/>
          <p:cNvSpPr>
            <a:spLocks noGrp="1"/>
          </p:cNvSpPr>
          <p:nvPr>
            <p:ph type="sldNum" sz="quarter" idx="12"/>
          </p:nvPr>
        </p:nvSpPr>
        <p:spPr/>
        <p:txBody>
          <a:bodyPr/>
          <a:lstStyle/>
          <a:p>
            <a:fld id="{BA875541-8164-4CC7-9F2F-6F0C49BB858D}" type="slidenum">
              <a:rPr lang="en-US" smtClean="0"/>
              <a:pPr/>
              <a:t>27</a:t>
            </a:fld>
            <a:endParaRPr lang="en-US"/>
          </a:p>
        </p:txBody>
      </p:sp>
    </p:spTree>
    <p:custDataLst>
      <p:tags r:id="rId1"/>
    </p:custDataLst>
    <p:extLst>
      <p:ext uri="{BB962C8B-B14F-4D97-AF65-F5344CB8AC3E}">
        <p14:creationId xmlns:p14="http://schemas.microsoft.com/office/powerpoint/2010/main" val="26417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solidFill>
              </a:rPr>
              <a:t>Voices of survivors: </a:t>
            </a:r>
            <a:r>
              <a:rPr lang="en-US" sz="4000" i="1" dirty="0" smtClean="0">
                <a:solidFill>
                  <a:schemeClr val="tx1"/>
                </a:solidFill>
              </a:rPr>
              <a:t>if you could give one message to workplaces about domestic violence, what would it be?</a:t>
            </a:r>
            <a:endParaRPr lang="en-US" sz="4000" i="1" dirty="0">
              <a:solidFill>
                <a:schemeClr val="tx1"/>
              </a:solidFill>
            </a:endParaRPr>
          </a:p>
        </p:txBody>
      </p:sp>
      <p:sp>
        <p:nvSpPr>
          <p:cNvPr id="3" name="Content Placeholder 2"/>
          <p:cNvSpPr>
            <a:spLocks noGrp="1"/>
          </p:cNvSpPr>
          <p:nvPr>
            <p:ph idx="1"/>
          </p:nvPr>
        </p:nvSpPr>
        <p:spPr>
          <a:xfrm>
            <a:off x="1410787" y="3296617"/>
            <a:ext cx="10058400" cy="4023360"/>
          </a:xfrm>
        </p:spPr>
        <p:txBody>
          <a:bodyPr>
            <a:normAutofit/>
          </a:bodyPr>
          <a:lstStyle/>
          <a:p>
            <a:pPr marL="0" indent="0">
              <a:buSzPct val="70000"/>
              <a:buNone/>
            </a:pPr>
            <a:endParaRPr lang="en-US" sz="3200" dirty="0" smtClean="0"/>
          </a:p>
          <a:p>
            <a:pPr marL="0" indent="0">
              <a:buSzPct val="70000"/>
              <a:buNone/>
            </a:pPr>
            <a:endParaRPr lang="en-US" sz="3200" dirty="0">
              <a:solidFill>
                <a:schemeClr val="bg2">
                  <a:lumMod val="50000"/>
                </a:schemeClr>
              </a:solidFill>
            </a:endParaRPr>
          </a:p>
          <a:p>
            <a:pPr marL="0" lvl="0" indent="0">
              <a:buNone/>
            </a:pPr>
            <a:endParaRPr lang="en-US" sz="3200" dirty="0">
              <a:solidFill>
                <a:schemeClr val="bg2">
                  <a:lumMod val="50000"/>
                </a:schemeClr>
              </a:solidFill>
            </a:endParaRPr>
          </a:p>
          <a:p>
            <a:pPr>
              <a:buFont typeface="Wingdings" panose="05000000000000000000" pitchFamily="2" charset="2"/>
              <a:buChar char="q"/>
            </a:pPr>
            <a:endParaRPr lang="en-US" dirty="0"/>
          </a:p>
        </p:txBody>
      </p:sp>
      <p:sp>
        <p:nvSpPr>
          <p:cNvPr id="5" name="TextBox 4"/>
          <p:cNvSpPr txBox="1"/>
          <p:nvPr/>
        </p:nvSpPr>
        <p:spPr>
          <a:xfrm>
            <a:off x="2079743" y="4573890"/>
            <a:ext cx="8720488" cy="1569660"/>
          </a:xfrm>
          <a:prstGeom prst="rect">
            <a:avLst/>
          </a:prstGeom>
          <a:noFill/>
        </p:spPr>
        <p:txBody>
          <a:bodyPr wrap="square" rtlCol="0">
            <a:spAutoFit/>
          </a:bodyPr>
          <a:lstStyle/>
          <a:p>
            <a:r>
              <a:rPr lang="en-US" sz="2800" i="1" dirty="0" smtClean="0">
                <a:solidFill>
                  <a:schemeClr val="accent3"/>
                </a:solidFill>
                <a:latin typeface="Georgia" panose="02040502050405020303" pitchFamily="18" charset="0"/>
              </a:rPr>
              <a:t>Thank </a:t>
            </a:r>
            <a:r>
              <a:rPr lang="en-US" sz="2800" i="1" dirty="0">
                <a:solidFill>
                  <a:schemeClr val="accent3"/>
                </a:solidFill>
                <a:latin typeface="Georgia" panose="02040502050405020303" pitchFamily="18" charset="0"/>
              </a:rPr>
              <a:t>you for participating and helping your staff.  </a:t>
            </a:r>
            <a:endParaRPr lang="en-US" sz="2800" i="1" dirty="0" smtClean="0">
              <a:solidFill>
                <a:schemeClr val="accent3"/>
              </a:solidFill>
              <a:latin typeface="Georgia" panose="02040502050405020303" pitchFamily="18" charset="0"/>
            </a:endParaRPr>
          </a:p>
          <a:p>
            <a:r>
              <a:rPr lang="en-US" sz="2800" i="1" dirty="0" smtClean="0">
                <a:solidFill>
                  <a:schemeClr val="accent3"/>
                </a:solidFill>
                <a:latin typeface="Georgia" panose="02040502050405020303" pitchFamily="18" charset="0"/>
              </a:rPr>
              <a:t>It </a:t>
            </a:r>
            <a:r>
              <a:rPr lang="en-US" sz="2800" i="1" dirty="0">
                <a:solidFill>
                  <a:schemeClr val="accent3"/>
                </a:solidFill>
                <a:latin typeface="Georgia" panose="02040502050405020303" pitchFamily="18" charset="0"/>
              </a:rPr>
              <a:t>is a huge step in the right direction</a:t>
            </a:r>
            <a:r>
              <a:rPr lang="en-US" sz="2800" i="1" dirty="0" smtClean="0">
                <a:solidFill>
                  <a:schemeClr val="accent3"/>
                </a:solidFill>
                <a:latin typeface="Georgia" panose="02040502050405020303" pitchFamily="18" charset="0"/>
              </a:rPr>
              <a:t>! </a:t>
            </a:r>
          </a:p>
          <a:p>
            <a:pPr algn="r"/>
            <a:r>
              <a:rPr lang="en-US" sz="2000" dirty="0" smtClean="0">
                <a:solidFill>
                  <a:schemeClr val="bg2">
                    <a:lumMod val="95000"/>
                    <a:lumOff val="5000"/>
                  </a:schemeClr>
                </a:solidFill>
              </a:rPr>
              <a:t>-</a:t>
            </a:r>
            <a:r>
              <a:rPr lang="en-US" sz="1600" dirty="0" smtClean="0">
                <a:solidFill>
                  <a:schemeClr val="bg2">
                    <a:lumMod val="95000"/>
                    <a:lumOff val="5000"/>
                  </a:schemeClr>
                </a:solidFill>
              </a:rPr>
              <a:t>K. (Female domestic violence/sexual assault survivor, age 46)</a:t>
            </a:r>
          </a:p>
          <a:p>
            <a:r>
              <a:rPr lang="en-US" sz="2000" dirty="0" smtClean="0">
                <a:solidFill>
                  <a:schemeClr val="bg2">
                    <a:lumMod val="95000"/>
                    <a:lumOff val="5000"/>
                  </a:schemeClr>
                </a:solidFill>
              </a:rPr>
              <a:t> </a:t>
            </a:r>
            <a:endParaRPr lang="en-US" sz="2000" dirty="0">
              <a:solidFill>
                <a:schemeClr val="bg2">
                  <a:lumMod val="95000"/>
                  <a:lumOff val="5000"/>
                </a:schemeClr>
              </a:solidFill>
            </a:endParaRPr>
          </a:p>
        </p:txBody>
      </p:sp>
      <p:sp>
        <p:nvSpPr>
          <p:cNvPr id="8" name="TextBox 7"/>
          <p:cNvSpPr txBox="1"/>
          <p:nvPr/>
        </p:nvSpPr>
        <p:spPr>
          <a:xfrm>
            <a:off x="6126480" y="2589429"/>
            <a:ext cx="4775199" cy="1569660"/>
          </a:xfrm>
          <a:prstGeom prst="rect">
            <a:avLst/>
          </a:prstGeom>
          <a:noFill/>
        </p:spPr>
        <p:txBody>
          <a:bodyPr wrap="square" rtlCol="0">
            <a:spAutoFit/>
          </a:bodyPr>
          <a:lstStyle/>
          <a:p>
            <a:pPr algn="ctr"/>
            <a:r>
              <a:rPr lang="en-US" sz="3200" dirty="0" smtClean="0">
                <a:solidFill>
                  <a:schemeClr val="accent3"/>
                </a:solidFill>
                <a:latin typeface="Georgia" panose="02040502050405020303" pitchFamily="18" charset="0"/>
              </a:rPr>
              <a:t>Believe and support your employees. </a:t>
            </a:r>
          </a:p>
          <a:p>
            <a:r>
              <a:rPr lang="en-US" sz="1600" dirty="0" smtClean="0">
                <a:solidFill>
                  <a:schemeClr val="bg1">
                    <a:lumMod val="50000"/>
                  </a:schemeClr>
                </a:solidFill>
              </a:rPr>
              <a:t>– R</a:t>
            </a:r>
            <a:r>
              <a:rPr lang="en-US" sz="1600" dirty="0">
                <a:solidFill>
                  <a:schemeClr val="bg1">
                    <a:lumMod val="50000"/>
                  </a:schemeClr>
                </a:solidFill>
              </a:rPr>
              <a:t>. </a:t>
            </a:r>
            <a:r>
              <a:rPr lang="en-US" sz="1600" dirty="0" smtClean="0">
                <a:solidFill>
                  <a:schemeClr val="bg1">
                    <a:lumMod val="50000"/>
                  </a:schemeClr>
                </a:solidFill>
              </a:rPr>
              <a:t>(female sexual assault survivor, </a:t>
            </a:r>
            <a:r>
              <a:rPr lang="en-US" sz="1600" dirty="0">
                <a:solidFill>
                  <a:schemeClr val="bg1">
                    <a:lumMod val="50000"/>
                  </a:schemeClr>
                </a:solidFill>
              </a:rPr>
              <a:t>age </a:t>
            </a:r>
            <a:r>
              <a:rPr lang="en-US" sz="1600" dirty="0" smtClean="0">
                <a:solidFill>
                  <a:schemeClr val="bg1">
                    <a:lumMod val="50000"/>
                  </a:schemeClr>
                </a:solidFill>
              </a:rPr>
              <a:t>28)</a:t>
            </a:r>
            <a:endParaRPr lang="en-US" sz="1600" dirty="0">
              <a:solidFill>
                <a:schemeClr val="bg1">
                  <a:lumMod val="50000"/>
                </a:schemeClr>
              </a:solidFill>
            </a:endParaRPr>
          </a:p>
          <a:p>
            <a:endParaRPr lang="en-US" sz="1600" dirty="0">
              <a:solidFill>
                <a:schemeClr val="bg1">
                  <a:lumMod val="50000"/>
                </a:schemeClr>
              </a:solidFill>
            </a:endParaRPr>
          </a:p>
        </p:txBody>
      </p:sp>
      <p:sp>
        <p:nvSpPr>
          <p:cNvPr id="10" name="TextBox 9"/>
          <p:cNvSpPr txBox="1"/>
          <p:nvPr/>
        </p:nvSpPr>
        <p:spPr>
          <a:xfrm>
            <a:off x="589281" y="2096986"/>
            <a:ext cx="5537200" cy="1631216"/>
          </a:xfrm>
          <a:prstGeom prst="rect">
            <a:avLst/>
          </a:prstGeom>
          <a:noFill/>
        </p:spPr>
        <p:txBody>
          <a:bodyPr wrap="square" rtlCol="0">
            <a:spAutoFit/>
          </a:bodyPr>
          <a:lstStyle/>
          <a:p>
            <a:r>
              <a:rPr lang="en-US" sz="2800" dirty="0" smtClean="0">
                <a:solidFill>
                  <a:schemeClr val="accent3"/>
                </a:solidFill>
                <a:latin typeface="Georgia" panose="02040502050405020303" pitchFamily="18" charset="0"/>
              </a:rPr>
              <a:t>Be </a:t>
            </a:r>
            <a:r>
              <a:rPr lang="en-US" sz="2800" dirty="0">
                <a:solidFill>
                  <a:schemeClr val="accent3"/>
                </a:solidFill>
                <a:latin typeface="Georgia" panose="02040502050405020303" pitchFamily="18" charset="0"/>
              </a:rPr>
              <a:t>understanding, </a:t>
            </a:r>
            <a:r>
              <a:rPr lang="en-US" sz="2800" dirty="0" smtClean="0">
                <a:solidFill>
                  <a:schemeClr val="accent3"/>
                </a:solidFill>
                <a:latin typeface="Georgia" panose="02040502050405020303" pitchFamily="18" charset="0"/>
              </a:rPr>
              <a:t>[victims] </a:t>
            </a:r>
            <a:r>
              <a:rPr lang="en-US" sz="2800" dirty="0">
                <a:solidFill>
                  <a:schemeClr val="accent3"/>
                </a:solidFill>
                <a:latin typeface="Georgia" panose="02040502050405020303" pitchFamily="18" charset="0"/>
              </a:rPr>
              <a:t>are having </a:t>
            </a:r>
            <a:r>
              <a:rPr lang="en-US" sz="2800" i="1" dirty="0" smtClean="0">
                <a:solidFill>
                  <a:schemeClr val="accent3"/>
                </a:solidFill>
                <a:latin typeface="Georgia" panose="02040502050405020303" pitchFamily="18" charset="0"/>
              </a:rPr>
              <a:t>a </a:t>
            </a:r>
            <a:r>
              <a:rPr lang="en-US" sz="2800" i="1" dirty="0">
                <a:solidFill>
                  <a:schemeClr val="accent3"/>
                </a:solidFill>
                <a:latin typeface="Georgia" panose="02040502050405020303" pitchFamily="18" charset="0"/>
              </a:rPr>
              <a:t>normal reaction to abnormal </a:t>
            </a:r>
            <a:r>
              <a:rPr lang="en-US" sz="2800" i="1" dirty="0" smtClean="0">
                <a:solidFill>
                  <a:schemeClr val="accent3"/>
                </a:solidFill>
                <a:latin typeface="Georgia" panose="02040502050405020303" pitchFamily="18" charset="0"/>
              </a:rPr>
              <a:t>events</a:t>
            </a:r>
            <a:r>
              <a:rPr lang="en-US" sz="2400" dirty="0" smtClean="0">
                <a:solidFill>
                  <a:schemeClr val="accent3"/>
                </a:solidFill>
                <a:latin typeface="Georgia" panose="02040502050405020303" pitchFamily="18" charset="0"/>
              </a:rPr>
              <a:t>. </a:t>
            </a:r>
            <a:r>
              <a:rPr lang="en-US" sz="1600" dirty="0" smtClean="0">
                <a:solidFill>
                  <a:schemeClr val="bg2">
                    <a:lumMod val="65000"/>
                    <a:lumOff val="35000"/>
                  </a:schemeClr>
                </a:solidFill>
              </a:rPr>
              <a:t>– M. (Sexual violence </a:t>
            </a:r>
            <a:r>
              <a:rPr lang="en-US" sz="1600" dirty="0">
                <a:solidFill>
                  <a:schemeClr val="bg2">
                    <a:lumMod val="65000"/>
                    <a:lumOff val="35000"/>
                  </a:schemeClr>
                </a:solidFill>
              </a:rPr>
              <a:t>survivor, age </a:t>
            </a:r>
            <a:r>
              <a:rPr lang="en-US" sz="1600" dirty="0" smtClean="0">
                <a:solidFill>
                  <a:schemeClr val="bg2">
                    <a:lumMod val="65000"/>
                    <a:lumOff val="35000"/>
                  </a:schemeClr>
                </a:solidFill>
              </a:rPr>
              <a:t>32, emphasis added)</a:t>
            </a:r>
            <a:endParaRPr lang="en-US" sz="1600" dirty="0">
              <a:solidFill>
                <a:schemeClr val="bg2">
                  <a:lumMod val="65000"/>
                  <a:lumOff val="35000"/>
                </a:schemeClr>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28</a:t>
            </a:fld>
            <a:endParaRPr lang="en-US"/>
          </a:p>
        </p:txBody>
      </p:sp>
    </p:spTree>
    <p:custDataLst>
      <p:tags r:id="rId1"/>
    </p:custDataLst>
    <p:extLst>
      <p:ext uri="{BB962C8B-B14F-4D97-AF65-F5344CB8AC3E}">
        <p14:creationId xmlns:p14="http://schemas.microsoft.com/office/powerpoint/2010/main" val="28249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2320" y="2397760"/>
            <a:ext cx="8534400" cy="1200329"/>
          </a:xfrm>
          <a:prstGeom prst="rect">
            <a:avLst/>
          </a:prstGeom>
          <a:noFill/>
        </p:spPr>
        <p:txBody>
          <a:bodyPr wrap="square" rtlCol="0">
            <a:spAutoFit/>
          </a:bodyPr>
          <a:lstStyle/>
          <a:p>
            <a:pPr algn="ctr"/>
            <a:r>
              <a:rPr lang="en-US" sz="3600" dirty="0" smtClean="0"/>
              <a:t>before we learn to intervene as bystanders…</a:t>
            </a:r>
          </a:p>
          <a:p>
            <a:pPr algn="ctr"/>
            <a:r>
              <a:rPr lang="en-US" sz="3600" dirty="0"/>
              <a:t>30 Second Stretch </a:t>
            </a:r>
            <a:r>
              <a:rPr lang="en-US" sz="3600" dirty="0" smtClean="0"/>
              <a:t>Break!</a:t>
            </a:r>
            <a:endParaRPr lang="en-US"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436" y="3598088"/>
            <a:ext cx="3810564" cy="25423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00" y="3272969"/>
            <a:ext cx="2611120" cy="261112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0320" y="111760"/>
            <a:ext cx="3048000" cy="2286000"/>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9994" t="15915" r="18959" b="10072"/>
          <a:stretch/>
        </p:blipFill>
        <p:spPr>
          <a:xfrm>
            <a:off x="8493760" y="260052"/>
            <a:ext cx="2600960" cy="2093993"/>
          </a:xfrm>
          <a:prstGeom prst="rect">
            <a:avLst/>
          </a:prstGeom>
        </p:spPr>
      </p:pic>
      <p:sp>
        <p:nvSpPr>
          <p:cNvPr id="7" name="Slide Number Placeholder 6"/>
          <p:cNvSpPr>
            <a:spLocks noGrp="1"/>
          </p:cNvSpPr>
          <p:nvPr>
            <p:ph type="sldNum" sz="quarter" idx="12"/>
          </p:nvPr>
        </p:nvSpPr>
        <p:spPr/>
        <p:txBody>
          <a:bodyPr/>
          <a:lstStyle/>
          <a:p>
            <a:fld id="{BA875541-8164-4CC7-9F2F-6F0C49BB858D}" type="slidenum">
              <a:rPr lang="en-US" smtClean="0"/>
              <a:pPr/>
              <a:t>29</a:t>
            </a:fld>
            <a:endParaRPr lang="en-US"/>
          </a:p>
        </p:txBody>
      </p:sp>
    </p:spTree>
    <p:custDataLst>
      <p:tags r:id="rId1"/>
    </p:custDataLst>
    <p:extLst>
      <p:ext uri="{BB962C8B-B14F-4D97-AF65-F5344CB8AC3E}">
        <p14:creationId xmlns:p14="http://schemas.microsoft.com/office/powerpoint/2010/main" val="238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40801" y="1912969"/>
            <a:ext cx="10582239" cy="36783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0" indent="-571500">
              <a:buFont typeface="+mj-lt"/>
              <a:buAutoNum type="romanUcPeriod"/>
            </a:pPr>
            <a:r>
              <a:rPr lang="en-US" sz="3600" b="1" dirty="0" smtClean="0"/>
              <a:t>Intro to </a:t>
            </a:r>
            <a:r>
              <a:rPr lang="en-US" sz="3600" b="1" dirty="0" smtClean="0"/>
              <a:t>Bystander Intervention</a:t>
            </a:r>
            <a:r>
              <a:rPr lang="en-US" sz="3600" dirty="0" smtClean="0"/>
              <a:t>– </a:t>
            </a:r>
            <a:r>
              <a:rPr lang="en-US" sz="3600" b="1" dirty="0" smtClean="0"/>
              <a:t>10 </a:t>
            </a:r>
            <a:r>
              <a:rPr lang="en-US" sz="3600" b="1" dirty="0"/>
              <a:t>min </a:t>
            </a:r>
            <a:endParaRPr lang="en-US" sz="3600" dirty="0"/>
          </a:p>
          <a:p>
            <a:pPr marL="571500" lvl="0" indent="-571500">
              <a:buFont typeface="+mj-lt"/>
              <a:buAutoNum type="romanUcPeriod"/>
            </a:pPr>
            <a:r>
              <a:rPr lang="en-US" sz="3600" b="1" dirty="0" smtClean="0"/>
              <a:t>Understanding Sexual Assault – 25 minutes</a:t>
            </a:r>
          </a:p>
          <a:p>
            <a:pPr marL="571500" indent="-571500">
              <a:buFont typeface="+mj-lt"/>
              <a:buAutoNum type="romanUcPeriod"/>
            </a:pPr>
            <a:r>
              <a:rPr lang="en-US" sz="3600" b="1" dirty="0" smtClean="0"/>
              <a:t>How to Intervene Video and Exercise – 25 minutes</a:t>
            </a:r>
          </a:p>
          <a:p>
            <a:pPr marL="571500" indent="-571500">
              <a:buFont typeface="+mj-lt"/>
              <a:buAutoNum type="romanUcPeriod"/>
            </a:pPr>
            <a:r>
              <a:rPr lang="en-US" sz="3600" b="1" dirty="0" smtClean="0"/>
              <a:t>Wrap-up/Evaluation</a:t>
            </a:r>
            <a:endParaRPr lang="en-US" sz="3600" b="1" dirty="0"/>
          </a:p>
        </p:txBody>
      </p:sp>
      <p:sp>
        <p:nvSpPr>
          <p:cNvPr id="3" name="Title 2"/>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3</a:t>
            </a:fld>
            <a:endParaRPr lang="en-US"/>
          </a:p>
        </p:txBody>
      </p:sp>
    </p:spTree>
    <p:custDataLst>
      <p:tags r:id="rId1"/>
    </p:custDataLst>
    <p:extLst>
      <p:ext uri="{BB962C8B-B14F-4D97-AF65-F5344CB8AC3E}">
        <p14:creationId xmlns:p14="http://schemas.microsoft.com/office/powerpoint/2010/main" val="4854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end of today’s training you will know how to…</a:t>
            </a:r>
            <a:endParaRPr lang="en-US" dirty="0"/>
          </a:p>
        </p:txBody>
      </p:sp>
      <p:sp>
        <p:nvSpPr>
          <p:cNvPr id="3" name="Content Placeholder 2"/>
          <p:cNvSpPr>
            <a:spLocks noGrp="1"/>
          </p:cNvSpPr>
          <p:nvPr>
            <p:ph idx="1"/>
          </p:nvPr>
        </p:nvSpPr>
        <p:spPr>
          <a:xfrm>
            <a:off x="1907406" y="2062064"/>
            <a:ext cx="8438148" cy="1910122"/>
          </a:xfrm>
          <a:noFill/>
        </p:spPr>
        <p:txBody>
          <a:bodyPr>
            <a:noAutofit/>
          </a:bodyPr>
          <a:lstStyle/>
          <a:p>
            <a:pPr marL="0" indent="0" algn="ctr">
              <a:buNone/>
            </a:pPr>
            <a:r>
              <a:rPr lang="en-US" sz="5400" dirty="0" smtClean="0">
                <a:solidFill>
                  <a:schemeClr val="accent4"/>
                </a:solidFill>
              </a:rPr>
              <a:t>intervene as a bystander to prevent sexual violence</a:t>
            </a:r>
          </a:p>
          <a:p>
            <a:endParaRPr lang="en-US" sz="2800" dirty="0" smtClean="0">
              <a:solidFill>
                <a:schemeClr val="accent4"/>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4668" y="3679578"/>
            <a:ext cx="4968577" cy="3533210"/>
          </a:xfrm>
          <a:prstGeom prst="rect">
            <a:avLst/>
          </a:prstGeom>
        </p:spPr>
      </p:pic>
      <p:sp>
        <p:nvSpPr>
          <p:cNvPr id="4" name="Slide Number Placeholder 3"/>
          <p:cNvSpPr>
            <a:spLocks noGrp="1"/>
          </p:cNvSpPr>
          <p:nvPr>
            <p:ph type="sldNum" sz="quarter" idx="12"/>
          </p:nvPr>
        </p:nvSpPr>
        <p:spPr/>
        <p:txBody>
          <a:bodyPr/>
          <a:lstStyle/>
          <a:p>
            <a:fld id="{BA875541-8164-4CC7-9F2F-6F0C49BB858D}" type="slidenum">
              <a:rPr lang="en-US" smtClean="0"/>
              <a:pPr/>
              <a:t>4</a:t>
            </a:fld>
            <a:endParaRPr lang="en-US"/>
          </a:p>
        </p:txBody>
      </p:sp>
    </p:spTree>
    <p:custDataLst>
      <p:tags r:id="rId1"/>
    </p:custDataLst>
    <p:extLst>
      <p:ext uri="{BB962C8B-B14F-4D97-AF65-F5344CB8AC3E}">
        <p14:creationId xmlns:p14="http://schemas.microsoft.com/office/powerpoint/2010/main" val="42251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85" y="-406006"/>
            <a:ext cx="12467771" cy="7670012"/>
          </a:xfrm>
          <a:prstGeom prst="rect">
            <a:avLst/>
          </a:prstGeom>
        </p:spPr>
      </p:pic>
      <p:sp>
        <p:nvSpPr>
          <p:cNvPr id="2" name="Title 1"/>
          <p:cNvSpPr>
            <a:spLocks noGrp="1"/>
          </p:cNvSpPr>
          <p:nvPr>
            <p:ph type="title"/>
          </p:nvPr>
        </p:nvSpPr>
        <p:spPr>
          <a:xfrm>
            <a:off x="264406" y="4715948"/>
            <a:ext cx="10058400" cy="1450757"/>
          </a:xfrm>
        </p:spPr>
        <p:txBody>
          <a:bodyPr>
            <a:normAutofit/>
          </a:bodyPr>
          <a:lstStyle/>
          <a:p>
            <a:r>
              <a:rPr lang="en-US" sz="8800" dirty="0" smtClean="0">
                <a:solidFill>
                  <a:schemeClr val="bg1"/>
                </a:solidFill>
              </a:rPr>
              <a:t>Ground Rules</a:t>
            </a:r>
            <a:endParaRPr lang="en-US" sz="8800" dirty="0">
              <a:solidFill>
                <a:schemeClr val="bg1"/>
              </a:solidFill>
            </a:endParaRPr>
          </a:p>
        </p:txBody>
      </p:sp>
      <p:grpSp>
        <p:nvGrpSpPr>
          <p:cNvPr id="15" name="Group 14"/>
          <p:cNvGrpSpPr/>
          <p:nvPr/>
        </p:nvGrpSpPr>
        <p:grpSpPr>
          <a:xfrm>
            <a:off x="1770823" y="926147"/>
            <a:ext cx="3627041" cy="2198654"/>
            <a:chOff x="2066742" y="848485"/>
            <a:chExt cx="3627041" cy="2198654"/>
          </a:xfrm>
        </p:grpSpPr>
        <p:sp>
          <p:nvSpPr>
            <p:cNvPr id="3" name="TextBox 2"/>
            <p:cNvSpPr txBox="1"/>
            <p:nvPr/>
          </p:nvSpPr>
          <p:spPr>
            <a:xfrm rot="20951061">
              <a:off x="2066742" y="2462364"/>
              <a:ext cx="3627041" cy="584775"/>
            </a:xfrm>
            <a:prstGeom prst="rect">
              <a:avLst/>
            </a:prstGeom>
            <a:noFill/>
          </p:spPr>
          <p:txBody>
            <a:bodyPr wrap="square" rtlCol="0">
              <a:spAutoFit/>
            </a:bodyPr>
            <a:lstStyle/>
            <a:p>
              <a:pPr algn="ctr"/>
              <a:r>
                <a:rPr lang="en-US" sz="3200" dirty="0" smtClean="0">
                  <a:solidFill>
                    <a:schemeClr val="bg2">
                      <a:lumMod val="75000"/>
                      <a:lumOff val="25000"/>
                    </a:schemeClr>
                  </a:solidFill>
                </a:rPr>
                <a:t>Take </a:t>
              </a:r>
              <a:r>
                <a:rPr lang="en-US" sz="3200" dirty="0">
                  <a:solidFill>
                    <a:schemeClr val="bg2">
                      <a:lumMod val="75000"/>
                      <a:lumOff val="25000"/>
                    </a:schemeClr>
                  </a:solidFill>
                </a:rPr>
                <a:t>care of </a:t>
              </a:r>
              <a:r>
                <a:rPr lang="en-US" sz="3200" dirty="0" smtClean="0">
                  <a:solidFill>
                    <a:schemeClr val="bg2">
                      <a:lumMod val="75000"/>
                      <a:lumOff val="25000"/>
                    </a:schemeClr>
                  </a:solidFill>
                </a:rPr>
                <a:t>yourself</a:t>
              </a:r>
              <a:endParaRPr lang="en-US" sz="3200" u="sng" dirty="0" smtClean="0">
                <a:solidFill>
                  <a:schemeClr val="bg2">
                    <a:lumMod val="75000"/>
                    <a:lumOff val="25000"/>
                  </a:schemeClr>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8810">
              <a:off x="2753926" y="848485"/>
              <a:ext cx="1817827" cy="1673352"/>
            </a:xfrm>
            <a:prstGeom prst="rect">
              <a:avLst/>
            </a:prstGeom>
          </p:spPr>
        </p:pic>
      </p:gr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9139" t="28994" r="21410" b="34767"/>
          <a:stretch/>
        </p:blipFill>
        <p:spPr>
          <a:xfrm rot="1100088">
            <a:off x="7367356" y="959030"/>
            <a:ext cx="4128758" cy="4279012"/>
          </a:xfrm>
          <a:prstGeom prst="rect">
            <a:avLst/>
          </a:prstGeom>
        </p:spPr>
      </p:pic>
      <p:grpSp>
        <p:nvGrpSpPr>
          <p:cNvPr id="16" name="Group 15"/>
          <p:cNvGrpSpPr/>
          <p:nvPr/>
        </p:nvGrpSpPr>
        <p:grpSpPr>
          <a:xfrm rot="239943">
            <a:off x="7323471" y="2029056"/>
            <a:ext cx="3176428" cy="2383326"/>
            <a:chOff x="6258035" y="2048915"/>
            <a:chExt cx="3176428" cy="2383326"/>
          </a:xfrm>
        </p:grpSpPr>
        <p:pic>
          <p:nvPicPr>
            <p:cNvPr id="7" name="Picture 6"/>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07693">
              <a:off x="7896935" y="2048915"/>
              <a:ext cx="1120445" cy="1601052"/>
            </a:xfrm>
            <a:prstGeom prst="rect">
              <a:avLst/>
            </a:prstGeom>
          </p:spPr>
        </p:pic>
        <p:sp>
          <p:nvSpPr>
            <p:cNvPr id="6" name="TextBox 5"/>
            <p:cNvSpPr txBox="1"/>
            <p:nvPr/>
          </p:nvSpPr>
          <p:spPr>
            <a:xfrm rot="897545">
              <a:off x="6258035" y="3847466"/>
              <a:ext cx="3176428" cy="584775"/>
            </a:xfrm>
            <a:prstGeom prst="rect">
              <a:avLst/>
            </a:prstGeom>
            <a:noFill/>
          </p:spPr>
          <p:txBody>
            <a:bodyPr wrap="square" rtlCol="0">
              <a:spAutoFit/>
            </a:bodyPr>
            <a:lstStyle/>
            <a:p>
              <a:pPr algn="ctr"/>
              <a:r>
                <a:rPr lang="en-US" sz="3200" dirty="0" smtClean="0">
                  <a:solidFill>
                    <a:schemeClr val="bg2">
                      <a:lumMod val="75000"/>
                      <a:lumOff val="25000"/>
                    </a:schemeClr>
                  </a:solidFill>
                </a:rPr>
                <a:t>Be respectful</a:t>
              </a:r>
              <a:endParaRPr lang="en-US" sz="3200" u="sng" dirty="0" smtClean="0">
                <a:solidFill>
                  <a:schemeClr val="bg2">
                    <a:lumMod val="75000"/>
                    <a:lumOff val="25000"/>
                  </a:schemeClr>
                </a:solidFill>
              </a:endParaRPr>
            </a:p>
          </p:txBody>
        </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2806" y="1795467"/>
            <a:ext cx="1124180" cy="858124"/>
          </a:xfrm>
          <a:prstGeom prst="rect">
            <a:avLst/>
          </a:prstGeom>
        </p:spPr>
      </p:pic>
      <p:sp>
        <p:nvSpPr>
          <p:cNvPr id="5" name="Slide Number Placeholder 4"/>
          <p:cNvSpPr>
            <a:spLocks noGrp="1"/>
          </p:cNvSpPr>
          <p:nvPr>
            <p:ph type="sldNum" sz="quarter" idx="12"/>
          </p:nvPr>
        </p:nvSpPr>
        <p:spPr/>
        <p:txBody>
          <a:bodyPr/>
          <a:lstStyle/>
          <a:p>
            <a:fld id="{BA875541-8164-4CC7-9F2F-6F0C49BB858D}" type="slidenum">
              <a:rPr lang="en-US" smtClean="0"/>
              <a:pPr/>
              <a:t>5</a:t>
            </a:fld>
            <a:endParaRPr lang="en-US"/>
          </a:p>
        </p:txBody>
      </p:sp>
    </p:spTree>
    <p:custDataLst>
      <p:tags r:id="rId1"/>
    </p:custDataLst>
    <p:extLst>
      <p:ext uri="{BB962C8B-B14F-4D97-AF65-F5344CB8AC3E}">
        <p14:creationId xmlns:p14="http://schemas.microsoft.com/office/powerpoint/2010/main" val="30402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Bystander Intervention?</a:t>
            </a:r>
            <a:endParaRPr lang="en-US" dirty="0">
              <a:solidFill>
                <a:schemeClr val="tx1"/>
              </a:solidFill>
            </a:endParaRPr>
          </a:p>
        </p:txBody>
      </p:sp>
      <p:sp>
        <p:nvSpPr>
          <p:cNvPr id="5" name="Content Placeholder 2"/>
          <p:cNvSpPr txBox="1">
            <a:spLocks/>
          </p:cNvSpPr>
          <p:nvPr/>
        </p:nvSpPr>
        <p:spPr>
          <a:xfrm>
            <a:off x="1097280" y="2116926"/>
            <a:ext cx="10688832" cy="273402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spcBef>
                <a:spcPts val="900"/>
              </a:spcBef>
              <a:spcAft>
                <a:spcPts val="150"/>
              </a:spcAft>
              <a:buSzPct val="100000"/>
              <a:buNone/>
            </a:pPr>
            <a:r>
              <a:rPr lang="en-US" sz="4400" dirty="0" err="1" smtClean="0">
                <a:solidFill>
                  <a:schemeClr val="accent4"/>
                </a:solidFill>
                <a:latin typeface="Garamond" panose="02020404030301010803" pitchFamily="18" charset="0"/>
              </a:rPr>
              <a:t>by</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stand</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er</a:t>
            </a:r>
            <a:r>
              <a:rPr lang="en-US" sz="4400" dirty="0" smtClean="0">
                <a:solidFill>
                  <a:schemeClr val="accent4"/>
                </a:solidFill>
                <a:latin typeface="Garamond" panose="02020404030301010803" pitchFamily="18" charset="0"/>
              </a:rPr>
              <a:t> </a:t>
            </a:r>
            <a:r>
              <a:rPr lang="en-US" sz="4400" dirty="0" err="1" smtClean="0">
                <a:solidFill>
                  <a:schemeClr val="accent4"/>
                </a:solidFill>
                <a:latin typeface="Garamond" panose="02020404030301010803" pitchFamily="18" charset="0"/>
              </a:rPr>
              <a:t>in</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ter</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ven</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tion</a:t>
            </a:r>
            <a:r>
              <a:rPr lang="en-US" sz="4400" dirty="0" smtClean="0">
                <a:solidFill>
                  <a:schemeClr val="accent4"/>
                </a:solidFill>
                <a:latin typeface="Garamond" panose="02020404030301010803" pitchFamily="18" charset="0"/>
              </a:rPr>
              <a:t> </a:t>
            </a:r>
            <a:r>
              <a:rPr lang="en-US" sz="2400" dirty="0" smtClean="0">
                <a:latin typeface="Garamond" panose="02020404030301010803" pitchFamily="18" charset="0"/>
              </a:rPr>
              <a:t>(</a:t>
            </a:r>
            <a:r>
              <a:rPr lang="en-US" sz="2400" dirty="0" smtClean="0"/>
              <a:t>\ˈ</a:t>
            </a:r>
            <a:r>
              <a:rPr lang="en-US" sz="2400" dirty="0" err="1" smtClean="0"/>
              <a:t>bī</a:t>
            </a:r>
            <a:r>
              <a:rPr lang="en-US" sz="2400" dirty="0" smtClean="0"/>
              <a:t>-ˌ</a:t>
            </a:r>
            <a:r>
              <a:rPr lang="en-US" sz="2400" dirty="0" err="1" smtClean="0"/>
              <a:t>stan-dər</a:t>
            </a:r>
            <a:r>
              <a:rPr lang="en-US" sz="2400" dirty="0" smtClean="0"/>
              <a:t>\ \ˌin-</a:t>
            </a:r>
            <a:r>
              <a:rPr lang="en-US" sz="2400" dirty="0" err="1" smtClean="0"/>
              <a:t>tər</a:t>
            </a:r>
            <a:r>
              <a:rPr lang="en-US" sz="2400" dirty="0" smtClean="0"/>
              <a:t>-ˈ</a:t>
            </a:r>
            <a:r>
              <a:rPr lang="en-US" sz="2400" dirty="0" err="1" smtClean="0"/>
              <a:t>ven</a:t>
            </a:r>
            <a:r>
              <a:rPr lang="en-US" sz="2400" dirty="0" smtClean="0"/>
              <a:t>(t)-</a:t>
            </a:r>
            <a:r>
              <a:rPr lang="en-US" sz="2400" dirty="0" err="1" smtClean="0"/>
              <a:t>shən</a:t>
            </a:r>
            <a:r>
              <a:rPr lang="en-US" sz="2400" dirty="0" smtClean="0"/>
              <a:t>\)</a:t>
            </a:r>
            <a:r>
              <a:rPr lang="en-US" sz="2400" dirty="0" smtClean="0">
                <a:latin typeface="Garamond" panose="02020404030301010803" pitchFamily="18" charset="0"/>
              </a:rPr>
              <a:t>:</a:t>
            </a:r>
          </a:p>
          <a:p>
            <a:pPr marL="0" lvl="2" indent="0">
              <a:spcBef>
                <a:spcPts val="900"/>
              </a:spcBef>
              <a:spcAft>
                <a:spcPts val="150"/>
              </a:spcAft>
              <a:buSzPct val="100000"/>
              <a:buNone/>
            </a:pPr>
            <a:r>
              <a:rPr lang="en-US" sz="4400" dirty="0" smtClean="0">
                <a:latin typeface="Garamond" panose="02020404030301010803" pitchFamily="18" charset="0"/>
              </a:rPr>
              <a:t>Intervening if you see or hear behaviors that promote domestic and sexual violence.</a:t>
            </a:r>
            <a:endParaRPr lang="en-US" sz="4400" dirty="0">
              <a:latin typeface="Garamond" panose="02020404030301010803" pitchFamily="18" charset="0"/>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6</a:t>
            </a:fld>
            <a:endParaRPr lang="en-US"/>
          </a:p>
        </p:txBody>
      </p:sp>
    </p:spTree>
    <p:custDataLst>
      <p:tags r:id="rId1"/>
    </p:custDataLst>
    <p:extLst>
      <p:ext uri="{BB962C8B-B14F-4D97-AF65-F5344CB8AC3E}">
        <p14:creationId xmlns:p14="http://schemas.microsoft.com/office/powerpoint/2010/main" val="2645162465"/>
      </p:ext>
    </p:extLst>
  </p:cSld>
  <p:clrMapOvr>
    <a:masterClrMapping/>
  </p:clrMapOvr>
  <mc:AlternateContent xmlns:mc="http://schemas.openxmlformats.org/markup-compatibility/2006" xmlns:p14="http://schemas.microsoft.com/office/powerpoint/2010/main">
    <mc:Choice Requires="p14">
      <p:transition spd="slow" p14:dur="2000" advTm="17166"/>
    </mc:Choice>
    <mc:Fallback xmlns="">
      <p:transition spd="slow" advTm="17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0958" y="558949"/>
            <a:ext cx="1401478" cy="1401478"/>
          </a:xfrm>
          <a:prstGeom prst="rect">
            <a:avLst/>
          </a:prstGeom>
          <a:noFill/>
        </p:spPr>
      </p:pic>
      <p:pic>
        <p:nvPicPr>
          <p:cNvPr id="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8192" y="2123278"/>
            <a:ext cx="1401478" cy="1401478"/>
          </a:xfrm>
          <a:prstGeom prst="rect">
            <a:avLst/>
          </a:prstGeom>
          <a:noFill/>
        </p:spPr>
      </p:pic>
      <p:pic>
        <p:nvPicPr>
          <p:cNvPr id="5"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9117" y="558949"/>
            <a:ext cx="1401478" cy="1401478"/>
          </a:xfrm>
          <a:prstGeom prst="rect">
            <a:avLst/>
          </a:prstGeom>
          <a:noFill/>
        </p:spPr>
      </p:pic>
      <p:pic>
        <p:nvPicPr>
          <p:cNvPr id="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018" y="558949"/>
            <a:ext cx="1401478" cy="1401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9670" y="558949"/>
            <a:ext cx="1401478" cy="1401478"/>
          </a:xfrm>
          <a:prstGeom prst="rect">
            <a:avLst/>
          </a:prstGeom>
          <a:noFill/>
        </p:spPr>
      </p:pic>
      <p:pic>
        <p:nvPicPr>
          <p:cNvPr id="1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9679" y="558949"/>
            <a:ext cx="1401478" cy="1401478"/>
          </a:xfrm>
          <a:prstGeom prst="rect">
            <a:avLst/>
          </a:prstGeom>
          <a:noFill/>
        </p:spPr>
      </p:pic>
      <p:pic>
        <p:nvPicPr>
          <p:cNvPr id="11"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4708" y="558949"/>
            <a:ext cx="1401478" cy="1401478"/>
          </a:xfrm>
          <a:prstGeom prst="rect">
            <a:avLst/>
          </a:prstGeom>
          <a:noFill/>
        </p:spPr>
      </p:pic>
      <p:pic>
        <p:nvPicPr>
          <p:cNvPr id="12"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9297" y="2123278"/>
            <a:ext cx="1401478" cy="1401478"/>
          </a:xfrm>
          <a:prstGeom prst="rect">
            <a:avLst/>
          </a:prstGeom>
          <a:noFill/>
        </p:spPr>
      </p:pic>
      <p:pic>
        <p:nvPicPr>
          <p:cNvPr id="1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07702" y="2123278"/>
            <a:ext cx="1401478" cy="1401478"/>
          </a:xfrm>
          <a:prstGeom prst="rect">
            <a:avLst/>
          </a:prstGeom>
          <a:noFill/>
        </p:spPr>
      </p:pic>
      <p:pic>
        <p:nvPicPr>
          <p:cNvPr id="15"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018" y="3687606"/>
            <a:ext cx="1401478" cy="1401478"/>
          </a:xfrm>
          <a:prstGeom prst="rect">
            <a:avLst/>
          </a:prstGeom>
          <a:noFill/>
        </p:spPr>
      </p:pic>
      <p:pic>
        <p:nvPicPr>
          <p:cNvPr id="1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8432" y="3687606"/>
            <a:ext cx="1401478" cy="1401478"/>
          </a:xfrm>
          <a:prstGeom prst="rect">
            <a:avLst/>
          </a:prstGeom>
          <a:noFill/>
        </p:spPr>
      </p:pic>
      <p:grpSp>
        <p:nvGrpSpPr>
          <p:cNvPr id="25" name="Group 24"/>
          <p:cNvGrpSpPr/>
          <p:nvPr/>
        </p:nvGrpSpPr>
        <p:grpSpPr>
          <a:xfrm>
            <a:off x="3648201" y="3687606"/>
            <a:ext cx="1401478" cy="1401478"/>
            <a:chOff x="4864743" y="4916842"/>
            <a:chExt cx="1868820" cy="1868820"/>
          </a:xfrm>
        </p:grpSpPr>
        <p:pic>
          <p:nvPicPr>
            <p:cNvPr id="1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4743" y="4916842"/>
              <a:ext cx="1868820" cy="1868820"/>
            </a:xfrm>
            <a:prstGeom prst="rect">
              <a:avLst/>
            </a:prstGeom>
            <a:noFill/>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5891151" y="5460127"/>
              <a:ext cx="464170" cy="782247"/>
            </a:xfrm>
            <a:prstGeom prst="rect">
              <a:avLst/>
            </a:prstGeom>
          </p:spPr>
        </p:pic>
      </p:grpSp>
      <p:pic>
        <p:nvPicPr>
          <p:cNvPr id="2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5050" y="2123278"/>
            <a:ext cx="1401478" cy="1401478"/>
          </a:xfrm>
          <a:prstGeom prst="rect">
            <a:avLst/>
          </a:prstGeom>
          <a:noFill/>
        </p:spPr>
      </p:pic>
      <p:grpSp>
        <p:nvGrpSpPr>
          <p:cNvPr id="23" name="Group 22"/>
          <p:cNvGrpSpPr/>
          <p:nvPr/>
        </p:nvGrpSpPr>
        <p:grpSpPr>
          <a:xfrm>
            <a:off x="6313810" y="2123278"/>
            <a:ext cx="1401478" cy="1401478"/>
            <a:chOff x="8419235" y="2830867"/>
            <a:chExt cx="1868820" cy="1868820"/>
          </a:xfrm>
        </p:grpSpPr>
        <p:pic>
          <p:nvPicPr>
            <p:cNvPr id="1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9235" y="2830867"/>
              <a:ext cx="1868820" cy="1868820"/>
            </a:xfrm>
            <a:prstGeom prst="rect">
              <a:avLst/>
            </a:prstGeom>
            <a:noFill/>
          </p:spPr>
        </p:pic>
        <p:pic>
          <p:nvPicPr>
            <p:cNvPr id="1032" name="Picture 8" descr="http://www.hopecrisiscenter.org/images/teal_ribb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2159">
              <a:off x="9584948" y="3410587"/>
              <a:ext cx="439245" cy="70938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0704" y="3687605"/>
            <a:ext cx="1401478" cy="1401478"/>
          </a:xfrm>
          <a:prstGeom prst="rect">
            <a:avLst/>
          </a:prstGeom>
          <a:noFill/>
        </p:spPr>
      </p:pic>
      <p:pic>
        <p:nvPicPr>
          <p:cNvPr id="2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0756" y="2123278"/>
            <a:ext cx="1401478" cy="1401478"/>
          </a:xfrm>
          <a:prstGeom prst="rect">
            <a:avLst/>
          </a:prstGeom>
          <a:noFill/>
        </p:spPr>
      </p:pic>
      <p:pic>
        <p:nvPicPr>
          <p:cNvPr id="28"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3810" y="3687605"/>
            <a:ext cx="1401478" cy="1401478"/>
          </a:xfrm>
          <a:prstGeom prst="rect">
            <a:avLst/>
          </a:prstGeom>
          <a:noFill/>
        </p:spPr>
      </p:pic>
      <p:pic>
        <p:nvPicPr>
          <p:cNvPr id="29"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855" y="3687605"/>
            <a:ext cx="1401478" cy="1401478"/>
          </a:xfrm>
          <a:prstGeom prst="rect">
            <a:avLst/>
          </a:prstGeom>
          <a:noFill/>
        </p:spPr>
      </p:pic>
      <p:pic>
        <p:nvPicPr>
          <p:cNvPr id="3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9418" y="3687605"/>
            <a:ext cx="1401478" cy="1401478"/>
          </a:xfrm>
          <a:prstGeom prst="rect">
            <a:avLst/>
          </a:prstGeom>
          <a:noFill/>
        </p:spPr>
      </p:pic>
      <p:grpSp>
        <p:nvGrpSpPr>
          <p:cNvPr id="42" name="Group 41"/>
          <p:cNvGrpSpPr/>
          <p:nvPr/>
        </p:nvGrpSpPr>
        <p:grpSpPr>
          <a:xfrm>
            <a:off x="10310595" y="3687605"/>
            <a:ext cx="1401478" cy="1401478"/>
            <a:chOff x="10192192" y="7002813"/>
            <a:chExt cx="1868820" cy="1868820"/>
          </a:xfrm>
        </p:grpSpPr>
        <p:pic>
          <p:nvPicPr>
            <p:cNvPr id="32"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2192" y="7002813"/>
              <a:ext cx="1868820" cy="1868820"/>
            </a:xfrm>
            <a:prstGeom prst="rect">
              <a:avLst/>
            </a:prstGeom>
            <a:noFill/>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11213389" y="7546099"/>
              <a:ext cx="464170" cy="782247"/>
            </a:xfrm>
            <a:prstGeom prst="rect">
              <a:avLst/>
            </a:prstGeom>
          </p:spPr>
        </p:pic>
      </p:grpSp>
      <p:pic>
        <p:nvPicPr>
          <p:cNvPr id="3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0595" y="593700"/>
            <a:ext cx="1401478" cy="1401478"/>
          </a:xfrm>
          <a:prstGeom prst="rect">
            <a:avLst/>
          </a:prstGeom>
          <a:noFill/>
        </p:spPr>
      </p:pic>
      <p:pic>
        <p:nvPicPr>
          <p:cNvPr id="3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0595" y="2140652"/>
            <a:ext cx="1401478" cy="1401478"/>
          </a:xfrm>
          <a:prstGeom prst="rect">
            <a:avLst/>
          </a:prstGeom>
          <a:noFill/>
        </p:spPr>
      </p:pic>
      <p:grpSp>
        <p:nvGrpSpPr>
          <p:cNvPr id="41" name="Group 40"/>
          <p:cNvGrpSpPr/>
          <p:nvPr/>
        </p:nvGrpSpPr>
        <p:grpSpPr>
          <a:xfrm>
            <a:off x="2158432" y="558949"/>
            <a:ext cx="1401478" cy="1401478"/>
            <a:chOff x="2878191" y="744892"/>
            <a:chExt cx="1868820" cy="1868820"/>
          </a:xfrm>
        </p:grpSpPr>
        <p:pic>
          <p:nvPicPr>
            <p:cNvPr id="9"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8191" y="744892"/>
              <a:ext cx="1868820" cy="1868820"/>
            </a:xfrm>
            <a:prstGeom prst="rect">
              <a:avLst/>
            </a:prstGeom>
            <a:noFill/>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4019278" y="1396582"/>
              <a:ext cx="464170" cy="782247"/>
            </a:xfrm>
            <a:prstGeom prst="rect">
              <a:avLst/>
            </a:prstGeom>
          </p:spPr>
        </p:pic>
      </p:grpSp>
      <p:grpSp>
        <p:nvGrpSpPr>
          <p:cNvPr id="24" name="Group 23"/>
          <p:cNvGrpSpPr/>
          <p:nvPr/>
        </p:nvGrpSpPr>
        <p:grpSpPr>
          <a:xfrm>
            <a:off x="730615" y="2081547"/>
            <a:ext cx="1401478" cy="1401478"/>
            <a:chOff x="2957878" y="7002812"/>
            <a:chExt cx="1868820" cy="1868820"/>
          </a:xfrm>
        </p:grpSpPr>
        <p:pic>
          <p:nvPicPr>
            <p:cNvPr id="3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7878" y="7002812"/>
              <a:ext cx="1868820" cy="1868820"/>
            </a:xfrm>
            <a:prstGeom prst="rect">
              <a:avLst/>
            </a:prstGeom>
            <a:noFill/>
          </p:spPr>
        </p:pic>
        <p:pic>
          <p:nvPicPr>
            <p:cNvPr id="40" name="Picture 8" descr="http://www.hopecrisiscenter.org/images/teal_ribb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2159">
              <a:off x="3890314" y="7582532"/>
              <a:ext cx="439245" cy="70938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41699" y="5293664"/>
            <a:ext cx="10980336" cy="830997"/>
          </a:xfrm>
          <a:prstGeom prst="rect">
            <a:avLst/>
          </a:prstGeom>
          <a:noFill/>
        </p:spPr>
        <p:txBody>
          <a:bodyPr wrap="square" rtlCol="0">
            <a:spAutoFit/>
          </a:bodyPr>
          <a:lstStyle/>
          <a:p>
            <a:pPr algn="ctr"/>
            <a:r>
              <a:rPr lang="en-US" sz="4800" i="1" dirty="0" smtClean="0">
                <a:latin typeface="+mj-lt"/>
              </a:rPr>
              <a:t>What’s My Role?</a:t>
            </a:r>
            <a:endParaRPr lang="en-US" sz="4800" i="1" dirty="0">
              <a:latin typeface="+mj-lt"/>
            </a:endParaRPr>
          </a:p>
        </p:txBody>
      </p:sp>
      <p:sp>
        <p:nvSpPr>
          <p:cNvPr id="2" name="Slide Number Placeholder 1"/>
          <p:cNvSpPr>
            <a:spLocks noGrp="1"/>
          </p:cNvSpPr>
          <p:nvPr>
            <p:ph type="sldNum" sz="quarter" idx="12"/>
          </p:nvPr>
        </p:nvSpPr>
        <p:spPr/>
        <p:txBody>
          <a:bodyPr/>
          <a:lstStyle/>
          <a:p>
            <a:fld id="{BA875541-8164-4CC7-9F2F-6F0C49BB858D}" type="slidenum">
              <a:rPr lang="en-US" smtClean="0"/>
              <a:pPr/>
              <a:t>7</a:t>
            </a:fld>
            <a:endParaRPr lang="en-US"/>
          </a:p>
        </p:txBody>
      </p:sp>
    </p:spTree>
    <p:custDataLst>
      <p:tags r:id="rId1"/>
    </p:custDataLst>
    <p:extLst>
      <p:ext uri="{BB962C8B-B14F-4D97-AF65-F5344CB8AC3E}">
        <p14:creationId xmlns:p14="http://schemas.microsoft.com/office/powerpoint/2010/main" val="2315993807"/>
      </p:ext>
    </p:extLst>
  </p:cSld>
  <p:clrMapOvr>
    <a:masterClrMapping/>
  </p:clrMapOvr>
  <mc:AlternateContent xmlns:mc="http://schemas.openxmlformats.org/markup-compatibility/2006" xmlns:p14="http://schemas.microsoft.com/office/powerpoint/2010/main">
    <mc:Choice Requires="p14">
      <p:transition spd="slow" p14:dur="2000" advTm="15956"/>
    </mc:Choice>
    <mc:Fallback xmlns="">
      <p:transition spd="slow" advTm="15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8964" y="990763"/>
            <a:ext cx="1868820" cy="186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6442" y="990763"/>
            <a:ext cx="1868820" cy="1868820"/>
          </a:xfrm>
          <a:prstGeom prst="rect">
            <a:avLst/>
          </a:prstGeom>
          <a:noFill/>
        </p:spPr>
      </p:pic>
      <p:pic>
        <p:nvPicPr>
          <p:cNvPr id="1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5507" y="990763"/>
            <a:ext cx="1868820" cy="1868820"/>
          </a:xfrm>
          <a:prstGeom prst="rect">
            <a:avLst/>
          </a:prstGeom>
          <a:noFill/>
        </p:spPr>
      </p:pic>
      <p:pic>
        <p:nvPicPr>
          <p:cNvPr id="17"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26266" y="990763"/>
            <a:ext cx="1868820" cy="1868820"/>
          </a:xfrm>
          <a:prstGeom prst="rect">
            <a:avLst/>
          </a:prstGeom>
          <a:noFill/>
        </p:spPr>
      </p:pic>
      <p:sp>
        <p:nvSpPr>
          <p:cNvPr id="20" name="Title 1"/>
          <p:cNvSpPr txBox="1">
            <a:spLocks/>
          </p:cNvSpPr>
          <p:nvPr/>
        </p:nvSpPr>
        <p:spPr>
          <a:xfrm>
            <a:off x="696684" y="-198710"/>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4400" dirty="0">
              <a:latin typeface="+mn-lt"/>
            </a:endParaRPr>
          </a:p>
        </p:txBody>
      </p:sp>
      <p:pic>
        <p:nvPicPr>
          <p:cNvPr id="18"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244" y="4497355"/>
            <a:ext cx="1868820" cy="1868820"/>
          </a:xfrm>
          <a:prstGeom prst="rect">
            <a:avLst/>
          </a:prstGeom>
          <a:noFill/>
        </p:spPr>
      </p:pic>
      <p:pic>
        <p:nvPicPr>
          <p:cNvPr id="19"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4829" y="4497355"/>
            <a:ext cx="1868820" cy="1868820"/>
          </a:xfrm>
          <a:prstGeom prst="rect">
            <a:avLst/>
          </a:prstGeom>
          <a:noFill/>
        </p:spPr>
      </p:pic>
      <p:pic>
        <p:nvPicPr>
          <p:cNvPr id="22"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516" y="4497355"/>
            <a:ext cx="1868820" cy="1868820"/>
          </a:xfrm>
          <a:prstGeom prst="rect">
            <a:avLst/>
          </a:prstGeom>
          <a:noFill/>
        </p:spPr>
      </p:pic>
      <p:pic>
        <p:nvPicPr>
          <p:cNvPr id="23"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1693" y="4497355"/>
            <a:ext cx="1868820" cy="1868820"/>
          </a:xfrm>
          <a:prstGeom prst="rect">
            <a:avLst/>
          </a:prstGeom>
          <a:noFill/>
        </p:spPr>
      </p:pic>
      <p:pic>
        <p:nvPicPr>
          <p:cNvPr id="24"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7319" y="4497355"/>
            <a:ext cx="1868820" cy="1868820"/>
          </a:xfrm>
          <a:prstGeom prst="rect">
            <a:avLst/>
          </a:prstGeom>
          <a:noFill/>
        </p:spPr>
      </p:pic>
      <p:pic>
        <p:nvPicPr>
          <p:cNvPr id="25"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2095" y="4497355"/>
            <a:ext cx="1868820" cy="1868820"/>
          </a:xfrm>
          <a:prstGeom prst="rect">
            <a:avLst/>
          </a:prstGeom>
          <a:noFill/>
        </p:spPr>
      </p:pic>
      <p:sp>
        <p:nvSpPr>
          <p:cNvPr id="15" name="TextBox 14"/>
          <p:cNvSpPr txBox="1"/>
          <p:nvPr/>
        </p:nvSpPr>
        <p:spPr>
          <a:xfrm>
            <a:off x="-146304" y="3091394"/>
            <a:ext cx="11744375" cy="830997"/>
          </a:xfrm>
          <a:prstGeom prst="rect">
            <a:avLst/>
          </a:prstGeom>
          <a:noFill/>
        </p:spPr>
        <p:txBody>
          <a:bodyPr wrap="square" rtlCol="0">
            <a:spAutoFit/>
          </a:bodyPr>
          <a:lstStyle/>
          <a:p>
            <a:pPr algn="ctr"/>
            <a:r>
              <a:rPr lang="en-US" sz="4800" dirty="0" smtClean="0">
                <a:latin typeface="+mj-lt"/>
              </a:rPr>
              <a:t>Become empowered to help</a:t>
            </a:r>
            <a:endParaRPr lang="en-US" sz="4800" dirty="0">
              <a:latin typeface="+mj-lt"/>
            </a:endParaRPr>
          </a:p>
        </p:txBody>
      </p:sp>
      <p:sp>
        <p:nvSpPr>
          <p:cNvPr id="2" name="Slide Number Placeholder 1"/>
          <p:cNvSpPr>
            <a:spLocks noGrp="1"/>
          </p:cNvSpPr>
          <p:nvPr>
            <p:ph type="sldNum" sz="quarter" idx="12"/>
          </p:nvPr>
        </p:nvSpPr>
        <p:spPr/>
        <p:txBody>
          <a:bodyPr/>
          <a:lstStyle/>
          <a:p>
            <a:fld id="{BA875541-8164-4CC7-9F2F-6F0C49BB858D}" type="slidenum">
              <a:rPr lang="en-US" smtClean="0"/>
              <a:pPr/>
              <a:t>8</a:t>
            </a:fld>
            <a:endParaRPr lang="en-US"/>
          </a:p>
        </p:txBody>
      </p:sp>
    </p:spTree>
    <p:custDataLst>
      <p:tags r:id="rId1"/>
    </p:custDataLst>
    <p:extLst>
      <p:ext uri="{BB962C8B-B14F-4D97-AF65-F5344CB8AC3E}">
        <p14:creationId xmlns:p14="http://schemas.microsoft.com/office/powerpoint/2010/main" val="3291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59898" y="367743"/>
            <a:ext cx="8669113" cy="859679"/>
          </a:xfrm>
          <a:effectLst/>
        </p:spPr>
        <p:txBody>
          <a:bodyPr>
            <a:noAutofit/>
          </a:bodyPr>
          <a:lstStyle/>
          <a:p>
            <a:r>
              <a:rPr lang="en-US" sz="5400" dirty="0" smtClean="0">
                <a:solidFill>
                  <a:schemeClr val="tx1"/>
                </a:solidFill>
                <a:effectLst/>
              </a:rPr>
              <a:t>       make a difference</a:t>
            </a:r>
            <a:endParaRPr lang="en-US" sz="5400" dirty="0">
              <a:solidFill>
                <a:schemeClr val="tx1"/>
              </a:solidFill>
              <a:effectLst/>
            </a:endParaRPr>
          </a:p>
        </p:txBody>
      </p:sp>
      <p:sp>
        <p:nvSpPr>
          <p:cNvPr id="10" name="TextBox 9"/>
          <p:cNvSpPr txBox="1"/>
          <p:nvPr/>
        </p:nvSpPr>
        <p:spPr>
          <a:xfrm>
            <a:off x="203200" y="1259688"/>
            <a:ext cx="10471352" cy="1877437"/>
          </a:xfrm>
          <a:prstGeom prst="rect">
            <a:avLst/>
          </a:prstGeom>
          <a:noFill/>
        </p:spPr>
        <p:txBody>
          <a:bodyPr wrap="square" rtlCol="0">
            <a:spAutoFit/>
          </a:bodyPr>
          <a:lstStyle/>
          <a:p>
            <a:pPr lvl="1"/>
            <a:r>
              <a:rPr lang="en-US" sz="3200" dirty="0" smtClean="0">
                <a:solidFill>
                  <a:schemeClr val="accent4"/>
                </a:solidFill>
                <a:latin typeface="Garamond" panose="02020404030301010803" pitchFamily="18" charset="0"/>
                <a:cs typeface="MV Boli" panose="02000500030200090000" pitchFamily="2" charset="0"/>
              </a:rPr>
              <a:t>When </a:t>
            </a:r>
            <a:r>
              <a:rPr lang="en-US" sz="3200" dirty="0">
                <a:solidFill>
                  <a:schemeClr val="accent4"/>
                </a:solidFill>
                <a:latin typeface="Garamond" panose="02020404030301010803" pitchFamily="18" charset="0"/>
                <a:cs typeface="MV Boli" panose="02000500030200090000" pitchFamily="2" charset="0"/>
              </a:rPr>
              <a:t>my boss reached out to </a:t>
            </a:r>
            <a:r>
              <a:rPr lang="en-US" sz="3200" dirty="0" smtClean="0">
                <a:solidFill>
                  <a:schemeClr val="accent4"/>
                </a:solidFill>
                <a:latin typeface="Garamond" panose="02020404030301010803" pitchFamily="18" charset="0"/>
                <a:cs typeface="MV Boli" panose="02000500030200090000" pitchFamily="2" charset="0"/>
              </a:rPr>
              <a:t>me…I </a:t>
            </a:r>
            <a:r>
              <a:rPr lang="en-US" sz="3200" dirty="0">
                <a:solidFill>
                  <a:schemeClr val="accent4"/>
                </a:solidFill>
                <a:latin typeface="Garamond" panose="02020404030301010803" pitchFamily="18" charset="0"/>
                <a:cs typeface="MV Boli" panose="02000500030200090000" pitchFamily="2" charset="0"/>
              </a:rPr>
              <a:t>could count on her support when I needed to do </a:t>
            </a:r>
            <a:r>
              <a:rPr lang="en-US" sz="3200" dirty="0" smtClean="0">
                <a:solidFill>
                  <a:schemeClr val="accent4"/>
                </a:solidFill>
                <a:latin typeface="Garamond" panose="02020404030301010803" pitchFamily="18" charset="0"/>
                <a:cs typeface="MV Boli" panose="02000500030200090000" pitchFamily="2" charset="0"/>
              </a:rPr>
              <a:t>things for me like </a:t>
            </a:r>
            <a:r>
              <a:rPr lang="en-US" sz="3200" dirty="0">
                <a:solidFill>
                  <a:schemeClr val="accent4"/>
                </a:solidFill>
                <a:latin typeface="Garamond" panose="02020404030301010803" pitchFamily="18" charset="0"/>
                <a:cs typeface="MV Boli" panose="02000500030200090000" pitchFamily="2" charset="0"/>
              </a:rPr>
              <a:t>get </a:t>
            </a:r>
            <a:r>
              <a:rPr lang="en-US" sz="3200" dirty="0" smtClean="0">
                <a:solidFill>
                  <a:schemeClr val="accent4"/>
                </a:solidFill>
                <a:latin typeface="Garamond" panose="02020404030301010803" pitchFamily="18" charset="0"/>
                <a:cs typeface="MV Boli" panose="02000500030200090000" pitchFamily="2" charset="0"/>
              </a:rPr>
              <a:t>counseling.  </a:t>
            </a:r>
          </a:p>
          <a:p>
            <a:pPr lvl="1"/>
            <a:r>
              <a:rPr lang="en-US" sz="2000" dirty="0" smtClean="0">
                <a:solidFill>
                  <a:schemeClr val="bg2">
                    <a:lumMod val="75000"/>
                    <a:lumOff val="25000"/>
                  </a:schemeClr>
                </a:solidFill>
                <a:latin typeface="Garamond" panose="02020404030301010803" pitchFamily="18" charset="0"/>
                <a:cs typeface="MV Boli" panose="02000500030200090000" pitchFamily="2" charset="0"/>
              </a:rPr>
              <a:t>        - J. (Domestic violence and sexual assault survivor, age 23)</a:t>
            </a:r>
            <a:endParaRPr lang="en-US" sz="2000" dirty="0">
              <a:solidFill>
                <a:schemeClr val="bg2">
                  <a:lumMod val="75000"/>
                  <a:lumOff val="25000"/>
                </a:schemeClr>
              </a:solidFill>
              <a:latin typeface="Garamond" panose="02020404030301010803" pitchFamily="18" charset="0"/>
              <a:cs typeface="MV Boli" panose="02000500030200090000" pitchFamily="2" charset="0"/>
            </a:endParaRPr>
          </a:p>
        </p:txBody>
      </p:sp>
      <p:sp>
        <p:nvSpPr>
          <p:cNvPr id="11" name="TextBox 10"/>
          <p:cNvSpPr txBox="1"/>
          <p:nvPr/>
        </p:nvSpPr>
        <p:spPr>
          <a:xfrm>
            <a:off x="1828800" y="3412391"/>
            <a:ext cx="9731310" cy="3477875"/>
          </a:xfrm>
          <a:prstGeom prst="rect">
            <a:avLst/>
          </a:prstGeom>
          <a:noFill/>
        </p:spPr>
        <p:txBody>
          <a:bodyPr wrap="square" rtlCol="0">
            <a:spAutoFit/>
          </a:bodyPr>
          <a:lstStyle/>
          <a:p>
            <a:pPr algn="just"/>
            <a:r>
              <a:rPr lang="en-US" sz="3200" dirty="0" smtClean="0">
                <a:solidFill>
                  <a:schemeClr val="accent4"/>
                </a:solidFill>
                <a:latin typeface="Garamond" panose="02020404030301010803" pitchFamily="18" charset="0"/>
                <a:cs typeface="MV Boli" panose="02000500030200090000" pitchFamily="2" charset="0"/>
              </a:rPr>
              <a:t>While </a:t>
            </a:r>
            <a:r>
              <a:rPr lang="en-US" sz="3200" dirty="0">
                <a:solidFill>
                  <a:schemeClr val="accent4"/>
                </a:solidFill>
                <a:latin typeface="Garamond" panose="02020404030301010803" pitchFamily="18" charset="0"/>
                <a:cs typeface="MV Boli" panose="02000500030200090000" pitchFamily="2" charset="0"/>
              </a:rPr>
              <a:t>in treatment for PTSD, my productivity at my very demanding job slowed. My employer showed she was sensitive and empathetic and so I disclosed my difficulties. She presented me with an accommodation that is enabling me to continue working as I heal</a:t>
            </a:r>
            <a:r>
              <a:rPr lang="en-US" sz="3200" dirty="0" smtClean="0">
                <a:solidFill>
                  <a:schemeClr val="accent4"/>
                </a:solidFill>
                <a:latin typeface="Garamond" panose="02020404030301010803" pitchFamily="18" charset="0"/>
                <a:cs typeface="MV Boli" panose="02000500030200090000" pitchFamily="2" charset="0"/>
              </a:rPr>
              <a:t>.</a:t>
            </a:r>
          </a:p>
          <a:p>
            <a:pPr algn="r"/>
            <a:r>
              <a:rPr lang="en-US" sz="2000" dirty="0" smtClean="0">
                <a:solidFill>
                  <a:schemeClr val="bg2">
                    <a:lumMod val="75000"/>
                    <a:lumOff val="25000"/>
                  </a:schemeClr>
                </a:solidFill>
              </a:rPr>
              <a:t>                      - C. (Sexual assault survivor, Age 34, Ohio</a:t>
            </a:r>
            <a:r>
              <a:rPr lang="en-US" sz="2400" dirty="0" smtClean="0">
                <a:solidFill>
                  <a:schemeClr val="bg2">
                    <a:lumMod val="75000"/>
                    <a:lumOff val="25000"/>
                  </a:schemeClr>
                </a:solidFill>
              </a:rPr>
              <a:t>)</a:t>
            </a:r>
          </a:p>
          <a:p>
            <a:pPr algn="just"/>
            <a:endParaRPr lang="en-US" sz="3600" dirty="0"/>
          </a:p>
        </p:txBody>
      </p:sp>
      <p:sp>
        <p:nvSpPr>
          <p:cNvPr id="3" name="Slide Number Placeholder 2"/>
          <p:cNvSpPr>
            <a:spLocks noGrp="1"/>
          </p:cNvSpPr>
          <p:nvPr>
            <p:ph type="sldNum" sz="quarter" idx="12"/>
          </p:nvPr>
        </p:nvSpPr>
        <p:spPr/>
        <p:txBody>
          <a:bodyPr/>
          <a:lstStyle/>
          <a:p>
            <a:fld id="{BA875541-8164-4CC7-9F2F-6F0C49BB858D}" type="slidenum">
              <a:rPr lang="en-US" smtClean="0"/>
              <a:pPr/>
              <a:t>9</a:t>
            </a:fld>
            <a:endParaRPr lang="en-US"/>
          </a:p>
        </p:txBody>
      </p:sp>
    </p:spTree>
    <p:custDataLst>
      <p:tags r:id="rId1"/>
    </p:custDataLst>
    <p:extLst>
      <p:ext uri="{BB962C8B-B14F-4D97-AF65-F5344CB8AC3E}">
        <p14:creationId xmlns:p14="http://schemas.microsoft.com/office/powerpoint/2010/main" val="2866579752"/>
      </p:ext>
    </p:extLst>
  </p:cSld>
  <p:clrMapOvr>
    <a:masterClrMapping/>
  </p:clrMapOvr>
  <mc:AlternateContent xmlns:mc="http://schemas.openxmlformats.org/markup-compatibility/2006" xmlns:p14="http://schemas.microsoft.com/office/powerpoint/2010/main">
    <mc:Choice Requires="p14">
      <p:transition spd="slow" p14:dur="2000" advTm="28220"/>
    </mc:Choice>
    <mc:Fallback xmlns="">
      <p:transition spd="slow" advTm="28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TIMING" val="|4.7|5.9|10.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4.8"/>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1.1|14.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von custom test">
      <a:dk1>
        <a:sysClr val="windowText" lastClr="000000"/>
      </a:dk1>
      <a:lt1>
        <a:sysClr val="window" lastClr="FFFFFF"/>
      </a:lt1>
      <a:dk2>
        <a:srgbClr val="514949"/>
      </a:dk2>
      <a:lt2>
        <a:srgbClr val="000000"/>
      </a:lt2>
      <a:accent1>
        <a:srgbClr val="000000"/>
      </a:accent1>
      <a:accent2>
        <a:srgbClr val="998E8E"/>
      </a:accent2>
      <a:accent3>
        <a:srgbClr val="5987C5"/>
      </a:accent3>
      <a:accent4>
        <a:srgbClr val="ED038A"/>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2825</Words>
  <Application>Microsoft Office PowerPoint</Application>
  <PresentationFormat>Widescreen</PresentationFormat>
  <Paragraphs>375</Paragraphs>
  <Slides>29</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Calibri</vt:lpstr>
      <vt:lpstr>Calibri Light</vt:lpstr>
      <vt:lpstr>Covered By Your Grace</vt:lpstr>
      <vt:lpstr>Garamond</vt:lpstr>
      <vt:lpstr>Georgia</vt:lpstr>
      <vt:lpstr>MV Boli</vt:lpstr>
      <vt:lpstr>Times New Roman</vt:lpstr>
      <vt:lpstr>Wingdings</vt:lpstr>
      <vt:lpstr>Retrospect</vt:lpstr>
      <vt:lpstr>3_Custom Design</vt:lpstr>
      <vt:lpstr>1_Custom Design</vt:lpstr>
      <vt:lpstr>2_Custom Design</vt:lpstr>
      <vt:lpstr>Custom Design</vt:lpstr>
      <vt:lpstr>PowerPoint Presentation</vt:lpstr>
      <vt:lpstr>About See the Signs, Speak Out </vt:lpstr>
      <vt:lpstr>Agenda</vt:lpstr>
      <vt:lpstr>By the end of today’s training you will know how to…</vt:lpstr>
      <vt:lpstr>Ground Rules</vt:lpstr>
      <vt:lpstr>What is Bystander Intervention?</vt:lpstr>
      <vt:lpstr>PowerPoint Presentation</vt:lpstr>
      <vt:lpstr>PowerPoint Presentation</vt:lpstr>
      <vt:lpstr>       make a difference</vt:lpstr>
      <vt:lpstr>PowerPoint Presentation</vt:lpstr>
      <vt:lpstr>PowerPoint Presentation</vt:lpstr>
      <vt:lpstr>What is sexual assault? </vt:lpstr>
      <vt:lpstr>Who are the perpetrators?</vt:lpstr>
      <vt:lpstr>PowerPoint Presentation</vt:lpstr>
      <vt:lpstr>PowerPoint Presentation</vt:lpstr>
      <vt:lpstr>PowerPoint Presentation</vt:lpstr>
      <vt:lpstr>What is consent?</vt:lpstr>
      <vt:lpstr>What is consent?</vt:lpstr>
      <vt:lpstr>What is the role of alcohol in sexual violence?</vt:lpstr>
      <vt:lpstr>What is the role of alcohol in sexual violence?</vt:lpstr>
      <vt:lpstr>What is the role of alcohol in sexual violence?</vt:lpstr>
      <vt:lpstr>How does sexual violence impact victims &amp; workplaces?</vt:lpstr>
      <vt:lpstr>PowerPoint Presentation</vt:lpstr>
      <vt:lpstr>Impact on Work</vt:lpstr>
      <vt:lpstr>Absences, tardiness, difficulty concentrating concerned about safety, intense emotions Sleep, stomachaches, headaches Numb, dazed, confused Startle easily</vt:lpstr>
      <vt:lpstr>PowerPoint Presentation</vt:lpstr>
      <vt:lpstr>How can I support a victim?</vt:lpstr>
      <vt:lpstr>Voices of survivors: if you could give one message to workplaces about domestic violence, what would it 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2014-04-04T20:15:02Z</dcterms:created>
  <dcterms:modified xsi:type="dcterms:W3CDTF">2021-07-13T20:05:08Z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ArticulateGUID">
    <vt:lpwstr>188BAD8D-8A5F-4097-A891-C5F1B00AC5C3</vt:lpwstr>
  </property>
  <property fmtid="{D5CDD505-2E9C-101B-9397-08002B2CF9AE}" pid="4" name="ArticulatePath">
    <vt:lpwstr>SA Bystander Training (Part I)</vt:lpwstr>
  </property>
</Properties>
</file>