
<file path=[Content_Types].xml><?xml version="1.0" encoding="utf-8"?>
<Types xmlns="http://schemas.openxmlformats.org/package/2006/content-types">
  <Default Extension="png" ContentType="image/png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0" r:id="rId2"/>
    <p:sldMasterId id="2147483784" r:id="rId3"/>
    <p:sldMasterId id="2147483772" r:id="rId4"/>
  </p:sldMasterIdLst>
  <p:notesMasterIdLst>
    <p:notesMasterId r:id="rId28"/>
  </p:notesMasterIdLst>
  <p:handoutMasterIdLst>
    <p:handoutMasterId r:id="rId29"/>
  </p:handoutMasterIdLst>
  <p:sldIdLst>
    <p:sldId id="482" r:id="rId5"/>
    <p:sldId id="543" r:id="rId6"/>
    <p:sldId id="428" r:id="rId7"/>
    <p:sldId id="544" r:id="rId8"/>
    <p:sldId id="545" r:id="rId9"/>
    <p:sldId id="546" r:id="rId10"/>
    <p:sldId id="547" r:id="rId11"/>
    <p:sldId id="488" r:id="rId12"/>
    <p:sldId id="489" r:id="rId13"/>
    <p:sldId id="530" r:id="rId14"/>
    <p:sldId id="537" r:id="rId15"/>
    <p:sldId id="441" r:id="rId16"/>
    <p:sldId id="540" r:id="rId17"/>
    <p:sldId id="534" r:id="rId18"/>
    <p:sldId id="430" r:id="rId19"/>
    <p:sldId id="444" r:id="rId20"/>
    <p:sldId id="535" r:id="rId21"/>
    <p:sldId id="527" r:id="rId22"/>
    <p:sldId id="548" r:id="rId23"/>
    <p:sldId id="476" r:id="rId24"/>
    <p:sldId id="479" r:id="rId25"/>
    <p:sldId id="480" r:id="rId26"/>
    <p:sldId id="549" r:id="rId27"/>
  </p:sldIdLst>
  <p:sldSz cx="12192000" cy="6858000"/>
  <p:notesSz cx="7023100" cy="93091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38A"/>
    <a:srgbClr val="5987C5"/>
    <a:srgbClr val="DFE7F1"/>
    <a:srgbClr val="F7F1D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5515" autoAdjust="0"/>
    <p:restoredTop sz="76450" autoAdjust="0"/>
  </p:normalViewPr>
  <p:slideViewPr>
    <p:cSldViewPr snapToGrid="0" showGuides="1">
      <p:cViewPr>
        <p:scale>
          <a:sx n="50" d="100"/>
          <a:sy n="50" d="100"/>
        </p:scale>
        <p:origin x="1668" y="8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notesViewPr>
    <p:cSldViewPr snapToGrid="0">
      <p:cViewPr varScale="1">
        <p:scale>
          <a:sx n="84" d="100"/>
          <a:sy n="84" d="100"/>
        </p:scale>
        <p:origin x="303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pPr>
            <a:r>
              <a:rPr lang="es-ES" sz="3600" b="0" dirty="0" smtClean="0">
                <a:solidFill>
                  <a:schemeClr val="accent4"/>
                </a:solidFill>
                <a:latin typeface="+mj-lt"/>
              </a:rPr>
              <a:t>Estudio de Impacto de Trabajo de Sobreviviente de Violencia Doméstica y Asalto Sexual </a:t>
            </a:r>
            <a:endParaRPr lang="en-US" sz="3600" b="0" dirty="0">
              <a:solidFill>
                <a:schemeClr val="accent4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0887339838389829"/>
          <c:y val="3.18577109206226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Survivor Survey - Impact on Work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71 %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7E-4F59-B955-3EB933914037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51%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7E-4F59-B955-3EB933914037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48%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7E-4F59-B955-3EB933914037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33 %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7E-4F59-B955-3EB933914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Dificultades Concentrandose en el Trabajo</c:v>
                </c:pt>
                <c:pt idx="1">
                  <c:v>TEPT trabajo impactado</c:v>
                </c:pt>
                <c:pt idx="2">
                  <c:v>Menos Productivo en el Trabajo</c:v>
                </c:pt>
                <c:pt idx="3">
                  <c:v>temerosa por la seguridad mientras trabaja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71.28</c:v>
                </c:pt>
                <c:pt idx="1">
                  <c:v>51.06</c:v>
                </c:pt>
                <c:pt idx="2">
                  <c:v>47.87</c:v>
                </c:pt>
                <c:pt idx="3">
                  <c:v>32.979999999999997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7E-4F59-B955-3EB9339140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2840776"/>
        <c:axId val="222843128"/>
      </c:barChart>
      <c:catAx>
        <c:axId val="22284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843128"/>
        <c:crosses val="autoZero"/>
        <c:auto val="0"/>
        <c:lblAlgn val="ctr"/>
        <c:lblOffset val="100"/>
        <c:noMultiLvlLbl val="0"/>
      </c:catAx>
      <c:valAx>
        <c:axId val="22284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Porcentaje de Encuestados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8019510632113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84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F6DE7-8CDB-4B26-846B-53AA0697F080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38863FCB-22D2-4A29-A075-D8D5DFABFB13}">
      <dgm:prSet phldrT="[Text]"/>
      <dgm:spPr/>
      <dgm:t>
        <a:bodyPr/>
        <a:lstStyle/>
        <a:p>
          <a:r>
            <a:rPr lang="es-ES" dirty="0" smtClean="0"/>
            <a:t>Con propósito</a:t>
          </a:r>
          <a:endParaRPr lang="en-US" dirty="0"/>
        </a:p>
      </dgm:t>
    </dgm:pt>
    <dgm:pt modelId="{388C8833-EF78-4482-A2ED-8882AA1F9B0A}" type="parTrans" cxnId="{1A331CA2-33E1-4A6F-8A23-BE20442384B7}">
      <dgm:prSet/>
      <dgm:spPr/>
      <dgm:t>
        <a:bodyPr/>
        <a:lstStyle/>
        <a:p>
          <a:endParaRPr lang="en-US"/>
        </a:p>
      </dgm:t>
    </dgm:pt>
    <dgm:pt modelId="{515B9975-58E7-46FD-BA4A-5C61407A6C72}" type="sibTrans" cxnId="{1A331CA2-33E1-4A6F-8A23-BE20442384B7}">
      <dgm:prSet/>
      <dgm:spPr/>
      <dgm:t>
        <a:bodyPr/>
        <a:lstStyle/>
        <a:p>
          <a:endParaRPr lang="en-US" dirty="0"/>
        </a:p>
      </dgm:t>
    </dgm:pt>
    <dgm:pt modelId="{BB25679B-7E75-4EFE-84A6-CA4C09F5F570}">
      <dgm:prSet phldrT="[Text]"/>
      <dgm:spPr/>
      <dgm:t>
        <a:bodyPr/>
        <a:lstStyle/>
        <a:p>
          <a:r>
            <a:rPr lang="en-US" dirty="0" smtClean="0"/>
            <a:t>Ganar poder y control</a:t>
          </a:r>
          <a:endParaRPr lang="en-US" dirty="0"/>
        </a:p>
      </dgm:t>
    </dgm:pt>
    <dgm:pt modelId="{EF4BDC47-67A7-471F-B179-952B12F4C907}" type="parTrans" cxnId="{D266C333-24FE-4816-80F6-03BCE46CF3B4}">
      <dgm:prSet/>
      <dgm:spPr/>
      <dgm:t>
        <a:bodyPr/>
        <a:lstStyle/>
        <a:p>
          <a:endParaRPr lang="en-US"/>
        </a:p>
      </dgm:t>
    </dgm:pt>
    <dgm:pt modelId="{BE098D41-0947-4C07-8A4B-39C64F461126}" type="sibTrans" cxnId="{D266C333-24FE-4816-80F6-03BCE46CF3B4}">
      <dgm:prSet/>
      <dgm:spPr/>
      <dgm:t>
        <a:bodyPr/>
        <a:lstStyle/>
        <a:p>
          <a:endParaRPr lang="en-US"/>
        </a:p>
      </dgm:t>
    </dgm:pt>
    <dgm:pt modelId="{664B631D-4F31-4259-8A29-F92A237A9F36}">
      <dgm:prSet phldrT="[Text]"/>
      <dgm:spPr/>
      <dgm:t>
        <a:bodyPr/>
        <a:lstStyle/>
        <a:p>
          <a:r>
            <a:rPr lang="en-US" dirty="0" smtClean="0"/>
            <a:t>Conducta deliberada</a:t>
          </a:r>
          <a:endParaRPr lang="en-US" dirty="0"/>
        </a:p>
      </dgm:t>
    </dgm:pt>
    <dgm:pt modelId="{B7A4FC49-C23B-4AF7-B689-B550CA74F2D2}" type="parTrans" cxnId="{CEBCFB28-5534-4726-9791-BAEEFD07EBCF}">
      <dgm:prSet/>
      <dgm:spPr/>
      <dgm:t>
        <a:bodyPr/>
        <a:lstStyle/>
        <a:p>
          <a:endParaRPr lang="en-US"/>
        </a:p>
      </dgm:t>
    </dgm:pt>
    <dgm:pt modelId="{76CDF525-B4F8-4BA2-BD17-F2D6ACCAAFCB}" type="sibTrans" cxnId="{CEBCFB28-5534-4726-9791-BAEEFD07EBCF}">
      <dgm:prSet/>
      <dgm:spPr/>
      <dgm:t>
        <a:bodyPr/>
        <a:lstStyle/>
        <a:p>
          <a:endParaRPr lang="en-US" dirty="0"/>
        </a:p>
      </dgm:t>
    </dgm:pt>
    <dgm:pt modelId="{C67925E3-4110-4D9F-A524-B3ECD13C7C35}" type="pres">
      <dgm:prSet presAssocID="{741F6DE7-8CDB-4B26-846B-53AA0697F080}" presName="linearFlow" presStyleCnt="0">
        <dgm:presLayoutVars>
          <dgm:dir/>
          <dgm:resizeHandles val="exact"/>
        </dgm:presLayoutVars>
      </dgm:prSet>
      <dgm:spPr/>
    </dgm:pt>
    <dgm:pt modelId="{E71F68D7-2B67-4392-8CE8-7F9FA47CC55D}" type="pres">
      <dgm:prSet presAssocID="{38863FCB-22D2-4A29-A075-D8D5DFABFB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1E720-B911-4606-AB8F-2BAC769A5528}" type="pres">
      <dgm:prSet presAssocID="{515B9975-58E7-46FD-BA4A-5C61407A6C72}" presName="spacerL" presStyleCnt="0"/>
      <dgm:spPr/>
    </dgm:pt>
    <dgm:pt modelId="{9F8B56BC-4896-41F8-918B-EF7423253245}" type="pres">
      <dgm:prSet presAssocID="{515B9975-58E7-46FD-BA4A-5C61407A6C7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4540595-70A9-457B-9F0B-FE3E2433FC70}" type="pres">
      <dgm:prSet presAssocID="{515B9975-58E7-46FD-BA4A-5C61407A6C72}" presName="spacerR" presStyleCnt="0"/>
      <dgm:spPr/>
    </dgm:pt>
    <dgm:pt modelId="{E03FEA7D-EC4D-45E7-88E5-2DD03D475626}" type="pres">
      <dgm:prSet presAssocID="{664B631D-4F31-4259-8A29-F92A237A9F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75F32-1B0B-4140-B6FB-0DFF595D122B}" type="pres">
      <dgm:prSet presAssocID="{76CDF525-B4F8-4BA2-BD17-F2D6ACCAAFCB}" presName="spacerL" presStyleCnt="0"/>
      <dgm:spPr/>
    </dgm:pt>
    <dgm:pt modelId="{6A07B42E-D7F1-46C9-80C4-FBC26031DCBD}" type="pres">
      <dgm:prSet presAssocID="{76CDF525-B4F8-4BA2-BD17-F2D6ACCAAF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1BBBF02-134C-47DC-9AA4-A591081CBE17}" type="pres">
      <dgm:prSet presAssocID="{76CDF525-B4F8-4BA2-BD17-F2D6ACCAAFCB}" presName="spacerR" presStyleCnt="0"/>
      <dgm:spPr/>
    </dgm:pt>
    <dgm:pt modelId="{50B195BB-EBD7-4022-B684-22F599647D19}" type="pres">
      <dgm:prSet presAssocID="{BB25679B-7E75-4EFE-84A6-CA4C09F5F5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4D699-D198-4FE3-96BA-0CE4074784FB}" type="presOf" srcId="{76CDF525-B4F8-4BA2-BD17-F2D6ACCAAFCB}" destId="{6A07B42E-D7F1-46C9-80C4-FBC26031DCBD}" srcOrd="0" destOrd="0" presId="urn:microsoft.com/office/officeart/2005/8/layout/equation1"/>
    <dgm:cxn modelId="{1A331CA2-33E1-4A6F-8A23-BE20442384B7}" srcId="{741F6DE7-8CDB-4B26-846B-53AA0697F080}" destId="{38863FCB-22D2-4A29-A075-D8D5DFABFB13}" srcOrd="0" destOrd="0" parTransId="{388C8833-EF78-4482-A2ED-8882AA1F9B0A}" sibTransId="{515B9975-58E7-46FD-BA4A-5C61407A6C72}"/>
    <dgm:cxn modelId="{CEBCFB28-5534-4726-9791-BAEEFD07EBCF}" srcId="{741F6DE7-8CDB-4B26-846B-53AA0697F080}" destId="{664B631D-4F31-4259-8A29-F92A237A9F36}" srcOrd="1" destOrd="0" parTransId="{B7A4FC49-C23B-4AF7-B689-B550CA74F2D2}" sibTransId="{76CDF525-B4F8-4BA2-BD17-F2D6ACCAAFCB}"/>
    <dgm:cxn modelId="{E51148F9-A8BC-4013-99B1-4D4E04469E51}" type="presOf" srcId="{741F6DE7-8CDB-4B26-846B-53AA0697F080}" destId="{C67925E3-4110-4D9F-A524-B3ECD13C7C35}" srcOrd="0" destOrd="0" presId="urn:microsoft.com/office/officeart/2005/8/layout/equation1"/>
    <dgm:cxn modelId="{D266C333-24FE-4816-80F6-03BCE46CF3B4}" srcId="{741F6DE7-8CDB-4B26-846B-53AA0697F080}" destId="{BB25679B-7E75-4EFE-84A6-CA4C09F5F570}" srcOrd="2" destOrd="0" parTransId="{EF4BDC47-67A7-471F-B179-952B12F4C907}" sibTransId="{BE098D41-0947-4C07-8A4B-39C64F461126}"/>
    <dgm:cxn modelId="{29D415C4-CB70-43F3-8DEF-1CB95BFCC4C5}" type="presOf" srcId="{664B631D-4F31-4259-8A29-F92A237A9F36}" destId="{E03FEA7D-EC4D-45E7-88E5-2DD03D475626}" srcOrd="0" destOrd="0" presId="urn:microsoft.com/office/officeart/2005/8/layout/equation1"/>
    <dgm:cxn modelId="{EDCFB4AA-CCE3-49C7-9D13-AE4E01CB66AC}" type="presOf" srcId="{38863FCB-22D2-4A29-A075-D8D5DFABFB13}" destId="{E71F68D7-2B67-4392-8CE8-7F9FA47CC55D}" srcOrd="0" destOrd="0" presId="urn:microsoft.com/office/officeart/2005/8/layout/equation1"/>
    <dgm:cxn modelId="{216BB53A-EA88-401F-8A4D-E3D246B232E1}" type="presOf" srcId="{515B9975-58E7-46FD-BA4A-5C61407A6C72}" destId="{9F8B56BC-4896-41F8-918B-EF7423253245}" srcOrd="0" destOrd="0" presId="urn:microsoft.com/office/officeart/2005/8/layout/equation1"/>
    <dgm:cxn modelId="{8E8CBFDF-82C2-45FC-ABA3-3BECA0E036ED}" type="presOf" srcId="{BB25679B-7E75-4EFE-84A6-CA4C09F5F570}" destId="{50B195BB-EBD7-4022-B684-22F599647D19}" srcOrd="0" destOrd="0" presId="urn:microsoft.com/office/officeart/2005/8/layout/equation1"/>
    <dgm:cxn modelId="{83ADAAA0-0B05-4758-BB05-F83C34E3740C}" type="presParOf" srcId="{C67925E3-4110-4D9F-A524-B3ECD13C7C35}" destId="{E71F68D7-2B67-4392-8CE8-7F9FA47CC55D}" srcOrd="0" destOrd="0" presId="urn:microsoft.com/office/officeart/2005/8/layout/equation1"/>
    <dgm:cxn modelId="{B03F8D34-9540-4354-8C99-DAEB36A04D76}" type="presParOf" srcId="{C67925E3-4110-4D9F-A524-B3ECD13C7C35}" destId="{0AE1E720-B911-4606-AB8F-2BAC769A5528}" srcOrd="1" destOrd="0" presId="urn:microsoft.com/office/officeart/2005/8/layout/equation1"/>
    <dgm:cxn modelId="{D118E6EA-68C1-412E-AD2A-F2F3CD4A7500}" type="presParOf" srcId="{C67925E3-4110-4D9F-A524-B3ECD13C7C35}" destId="{9F8B56BC-4896-41F8-918B-EF7423253245}" srcOrd="2" destOrd="0" presId="urn:microsoft.com/office/officeart/2005/8/layout/equation1"/>
    <dgm:cxn modelId="{975481A2-88F5-4BDC-B0A4-C65476AC5C24}" type="presParOf" srcId="{C67925E3-4110-4D9F-A524-B3ECD13C7C35}" destId="{C4540595-70A9-457B-9F0B-FE3E2433FC70}" srcOrd="3" destOrd="0" presId="urn:microsoft.com/office/officeart/2005/8/layout/equation1"/>
    <dgm:cxn modelId="{54813CCE-836A-4835-BB80-69E474CBF62E}" type="presParOf" srcId="{C67925E3-4110-4D9F-A524-B3ECD13C7C35}" destId="{E03FEA7D-EC4D-45E7-88E5-2DD03D475626}" srcOrd="4" destOrd="0" presId="urn:microsoft.com/office/officeart/2005/8/layout/equation1"/>
    <dgm:cxn modelId="{5FB8806A-DCC5-40B1-AD5B-4037C4DF680C}" type="presParOf" srcId="{C67925E3-4110-4D9F-A524-B3ECD13C7C35}" destId="{D7975F32-1B0B-4140-B6FB-0DFF595D122B}" srcOrd="5" destOrd="0" presId="urn:microsoft.com/office/officeart/2005/8/layout/equation1"/>
    <dgm:cxn modelId="{3D5FDB94-4555-4714-9067-9A72B4A2A9DB}" type="presParOf" srcId="{C67925E3-4110-4D9F-A524-B3ECD13C7C35}" destId="{6A07B42E-D7F1-46C9-80C4-FBC26031DCBD}" srcOrd="6" destOrd="0" presId="urn:microsoft.com/office/officeart/2005/8/layout/equation1"/>
    <dgm:cxn modelId="{6268011E-2EB1-44A4-80BE-F7AA3530A71B}" type="presParOf" srcId="{C67925E3-4110-4D9F-A524-B3ECD13C7C35}" destId="{B1BBBF02-134C-47DC-9AA4-A591081CBE17}" srcOrd="7" destOrd="0" presId="urn:microsoft.com/office/officeart/2005/8/layout/equation1"/>
    <dgm:cxn modelId="{4E587D49-07BF-4951-BCBD-27F69C0C0798}" type="presParOf" srcId="{C67925E3-4110-4D9F-A524-B3ECD13C7C35}" destId="{50B195BB-EBD7-4022-B684-22F599647D1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51AA9-CBDC-498A-AF8A-4045B0F0226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0F83F9-4C49-47B7-8207-B57586B79BC8}">
      <dgm:prSet phldrT="[Text]"/>
      <dgm:spPr/>
      <dgm:t>
        <a:bodyPr/>
        <a:lstStyle/>
        <a:p>
          <a:r>
            <a:rPr lang="en-US" dirty="0" smtClean="0"/>
            <a:t>Fisico</a:t>
          </a:r>
          <a:endParaRPr lang="en-US" dirty="0"/>
        </a:p>
      </dgm:t>
    </dgm:pt>
    <dgm:pt modelId="{3CF5791D-0B38-43AE-AAF0-C60677906D78}" type="parTrans" cxnId="{8B067448-1E9A-45DC-9504-6F56D128D817}">
      <dgm:prSet/>
      <dgm:spPr/>
      <dgm:t>
        <a:bodyPr/>
        <a:lstStyle/>
        <a:p>
          <a:endParaRPr lang="en-US"/>
        </a:p>
      </dgm:t>
    </dgm:pt>
    <dgm:pt modelId="{7E98CC3A-BF52-4CBA-9B6C-068CC9773E4D}" type="sibTrans" cxnId="{8B067448-1E9A-45DC-9504-6F56D128D817}">
      <dgm:prSet/>
      <dgm:spPr/>
      <dgm:t>
        <a:bodyPr/>
        <a:lstStyle/>
        <a:p>
          <a:endParaRPr lang="en-US"/>
        </a:p>
      </dgm:t>
    </dgm:pt>
    <dgm:pt modelId="{A9690908-E7BB-4D82-A53E-67947188E5CE}">
      <dgm:prSet phldrT="[Text]"/>
      <dgm:spPr/>
      <dgm:t>
        <a:bodyPr/>
        <a:lstStyle/>
        <a:p>
          <a:r>
            <a:rPr lang="en-US" dirty="0" smtClean="0"/>
            <a:t>Sexual</a:t>
          </a:r>
          <a:endParaRPr lang="en-US" dirty="0"/>
        </a:p>
      </dgm:t>
    </dgm:pt>
    <dgm:pt modelId="{6B57D50C-2799-4297-AD0B-1DB2D19113BD}" type="parTrans" cxnId="{9C524D6B-F50D-4C89-9269-46DDA6682A8F}">
      <dgm:prSet/>
      <dgm:spPr/>
      <dgm:t>
        <a:bodyPr/>
        <a:lstStyle/>
        <a:p>
          <a:endParaRPr lang="en-US"/>
        </a:p>
      </dgm:t>
    </dgm:pt>
    <dgm:pt modelId="{4CA4DBF1-A2D8-44C7-9B64-F8F6B8CBF633}" type="sibTrans" cxnId="{9C524D6B-F50D-4C89-9269-46DDA6682A8F}">
      <dgm:prSet/>
      <dgm:spPr/>
      <dgm:t>
        <a:bodyPr/>
        <a:lstStyle/>
        <a:p>
          <a:endParaRPr lang="en-US"/>
        </a:p>
      </dgm:t>
    </dgm:pt>
    <dgm:pt modelId="{BEF1C28E-54C9-4440-AA7C-EEEE0AE841D0}">
      <dgm:prSet phldrT="[Text]"/>
      <dgm:spPr/>
      <dgm:t>
        <a:bodyPr/>
        <a:lstStyle/>
        <a:p>
          <a:r>
            <a:rPr lang="en-US" dirty="0" smtClean="0"/>
            <a:t>Sicológico</a:t>
          </a:r>
          <a:endParaRPr lang="en-US" dirty="0"/>
        </a:p>
      </dgm:t>
    </dgm:pt>
    <dgm:pt modelId="{780CFEA5-6348-4FF7-A2F5-FFD38B88D69A}" type="parTrans" cxnId="{290B403A-7F0B-4A81-BC5F-A81CC46ECDD1}">
      <dgm:prSet/>
      <dgm:spPr/>
      <dgm:t>
        <a:bodyPr/>
        <a:lstStyle/>
        <a:p>
          <a:endParaRPr lang="en-US"/>
        </a:p>
      </dgm:t>
    </dgm:pt>
    <dgm:pt modelId="{EE8FEE79-A28F-490A-9C5A-14C4CCD3835D}" type="sibTrans" cxnId="{290B403A-7F0B-4A81-BC5F-A81CC46ECDD1}">
      <dgm:prSet/>
      <dgm:spPr/>
      <dgm:t>
        <a:bodyPr/>
        <a:lstStyle/>
        <a:p>
          <a:endParaRPr lang="en-US"/>
        </a:p>
      </dgm:t>
    </dgm:pt>
    <dgm:pt modelId="{D4146604-3A83-4E83-9837-0BFD964DE3B7}">
      <dgm:prSet phldrT="[Text]"/>
      <dgm:spPr/>
      <dgm:t>
        <a:bodyPr/>
        <a:lstStyle/>
        <a:p>
          <a:r>
            <a:rPr lang="en-US" dirty="0" smtClean="0"/>
            <a:t>Económico</a:t>
          </a:r>
          <a:endParaRPr lang="en-US" dirty="0"/>
        </a:p>
      </dgm:t>
    </dgm:pt>
    <dgm:pt modelId="{2E712D61-5C9E-4A31-AB01-D5E3DA007CC7}" type="parTrans" cxnId="{39D8F563-B2BC-4428-B8F7-F68E0775DD89}">
      <dgm:prSet/>
      <dgm:spPr/>
      <dgm:t>
        <a:bodyPr/>
        <a:lstStyle/>
        <a:p>
          <a:endParaRPr lang="en-US"/>
        </a:p>
      </dgm:t>
    </dgm:pt>
    <dgm:pt modelId="{894D83BB-34AE-46AD-A530-C5C1837BA08C}" type="sibTrans" cxnId="{39D8F563-B2BC-4428-B8F7-F68E0775DD89}">
      <dgm:prSet/>
      <dgm:spPr/>
      <dgm:t>
        <a:bodyPr/>
        <a:lstStyle/>
        <a:p>
          <a:endParaRPr lang="en-US"/>
        </a:p>
      </dgm:t>
    </dgm:pt>
    <dgm:pt modelId="{8A0C6C1E-3591-4CA6-824F-DC4B93FA8B70}" type="pres">
      <dgm:prSet presAssocID="{87251AA9-CBDC-498A-AF8A-4045B0F0226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C4AA753-E985-46CD-A021-1A05A51638DC}" type="pres">
      <dgm:prSet presAssocID="{E70F83F9-4C49-47B7-8207-B57586B79BC8}" presName="compNode" presStyleCnt="0"/>
      <dgm:spPr/>
    </dgm:pt>
    <dgm:pt modelId="{0D8747B9-F7E2-4648-BA52-5B3158BBFB3E}" type="pres">
      <dgm:prSet presAssocID="{E70F83F9-4C49-47B7-8207-B57586B79BC8}" presName="dummyConnPt" presStyleCnt="0"/>
      <dgm:spPr/>
    </dgm:pt>
    <dgm:pt modelId="{8E688B9E-3B5A-4439-B3B4-CAB5552C4190}" type="pres">
      <dgm:prSet presAssocID="{E70F83F9-4C49-47B7-8207-B57586B79B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68585-8926-4DDB-A48D-799681AE86C3}" type="pres">
      <dgm:prSet presAssocID="{7E98CC3A-BF52-4CBA-9B6C-068CC9773E4D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EEED6F76-8F64-4BC6-BBA3-1FDBB298C03F}" type="pres">
      <dgm:prSet presAssocID="{A9690908-E7BB-4D82-A53E-67947188E5CE}" presName="compNode" presStyleCnt="0"/>
      <dgm:spPr/>
    </dgm:pt>
    <dgm:pt modelId="{87247CAE-0F71-44F6-99B3-D0F8617E7EDE}" type="pres">
      <dgm:prSet presAssocID="{A9690908-E7BB-4D82-A53E-67947188E5CE}" presName="dummyConnPt" presStyleCnt="0"/>
      <dgm:spPr/>
    </dgm:pt>
    <dgm:pt modelId="{042C9528-3CA4-4474-8694-A068DCCAB9DC}" type="pres">
      <dgm:prSet presAssocID="{A9690908-E7BB-4D82-A53E-67947188E5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9F714-E86D-4B4B-A718-CFB1CE660656}" type="pres">
      <dgm:prSet presAssocID="{4CA4DBF1-A2D8-44C7-9B64-F8F6B8CBF633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F23FDD82-AEFD-4042-85AB-F29146D0EA4C}" type="pres">
      <dgm:prSet presAssocID="{BEF1C28E-54C9-4440-AA7C-EEEE0AE841D0}" presName="compNode" presStyleCnt="0"/>
      <dgm:spPr/>
    </dgm:pt>
    <dgm:pt modelId="{5287949C-FE78-47D2-81E5-E873CA6F85A9}" type="pres">
      <dgm:prSet presAssocID="{BEF1C28E-54C9-4440-AA7C-EEEE0AE841D0}" presName="dummyConnPt" presStyleCnt="0"/>
      <dgm:spPr/>
    </dgm:pt>
    <dgm:pt modelId="{9A98344A-A96A-49F5-8090-0228CEC452BF}" type="pres">
      <dgm:prSet presAssocID="{BEF1C28E-54C9-4440-AA7C-EEEE0AE841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0831B-602B-4BFB-9F41-DEA624162D60}" type="pres">
      <dgm:prSet presAssocID="{EE8FEE79-A28F-490A-9C5A-14C4CCD3835D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84849E94-0DB0-47AF-B745-C4F484660EFA}" type="pres">
      <dgm:prSet presAssocID="{D4146604-3A83-4E83-9837-0BFD964DE3B7}" presName="compNode" presStyleCnt="0"/>
      <dgm:spPr/>
    </dgm:pt>
    <dgm:pt modelId="{4420ECC9-5ED9-4F94-B8D8-18ABC3E619A9}" type="pres">
      <dgm:prSet presAssocID="{D4146604-3A83-4E83-9837-0BFD964DE3B7}" presName="dummyConnPt" presStyleCnt="0"/>
      <dgm:spPr/>
    </dgm:pt>
    <dgm:pt modelId="{0B150BE4-CE59-4840-919D-8C55BDC3A847}" type="pres">
      <dgm:prSet presAssocID="{D4146604-3A83-4E83-9837-0BFD964DE3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E0E649-E12C-43AA-BCB5-E711F81C0C13}" type="presOf" srcId="{87251AA9-CBDC-498A-AF8A-4045B0F0226C}" destId="{8A0C6C1E-3591-4CA6-824F-DC4B93FA8B70}" srcOrd="0" destOrd="0" presId="urn:microsoft.com/office/officeart/2005/8/layout/bProcess4"/>
    <dgm:cxn modelId="{290B403A-7F0B-4A81-BC5F-A81CC46ECDD1}" srcId="{87251AA9-CBDC-498A-AF8A-4045B0F0226C}" destId="{BEF1C28E-54C9-4440-AA7C-EEEE0AE841D0}" srcOrd="2" destOrd="0" parTransId="{780CFEA5-6348-4FF7-A2F5-FFD38B88D69A}" sibTransId="{EE8FEE79-A28F-490A-9C5A-14C4CCD3835D}"/>
    <dgm:cxn modelId="{CEA483B3-FA38-46D3-AC9F-51FAE5C6192E}" type="presOf" srcId="{A9690908-E7BB-4D82-A53E-67947188E5CE}" destId="{042C9528-3CA4-4474-8694-A068DCCAB9DC}" srcOrd="0" destOrd="0" presId="urn:microsoft.com/office/officeart/2005/8/layout/bProcess4"/>
    <dgm:cxn modelId="{C735F679-B980-4C37-A7B5-E2461834264B}" type="presOf" srcId="{E70F83F9-4C49-47B7-8207-B57586B79BC8}" destId="{8E688B9E-3B5A-4439-B3B4-CAB5552C4190}" srcOrd="0" destOrd="0" presId="urn:microsoft.com/office/officeart/2005/8/layout/bProcess4"/>
    <dgm:cxn modelId="{39D8F563-B2BC-4428-B8F7-F68E0775DD89}" srcId="{87251AA9-CBDC-498A-AF8A-4045B0F0226C}" destId="{D4146604-3A83-4E83-9837-0BFD964DE3B7}" srcOrd="3" destOrd="0" parTransId="{2E712D61-5C9E-4A31-AB01-D5E3DA007CC7}" sibTransId="{894D83BB-34AE-46AD-A530-C5C1837BA08C}"/>
    <dgm:cxn modelId="{83F36781-13D3-4C36-AEDC-4201CB4345C0}" type="presOf" srcId="{EE8FEE79-A28F-490A-9C5A-14C4CCD3835D}" destId="{D4D0831B-602B-4BFB-9F41-DEA624162D60}" srcOrd="0" destOrd="0" presId="urn:microsoft.com/office/officeart/2005/8/layout/bProcess4"/>
    <dgm:cxn modelId="{9C524D6B-F50D-4C89-9269-46DDA6682A8F}" srcId="{87251AA9-CBDC-498A-AF8A-4045B0F0226C}" destId="{A9690908-E7BB-4D82-A53E-67947188E5CE}" srcOrd="1" destOrd="0" parTransId="{6B57D50C-2799-4297-AD0B-1DB2D19113BD}" sibTransId="{4CA4DBF1-A2D8-44C7-9B64-F8F6B8CBF633}"/>
    <dgm:cxn modelId="{8B629DE7-EB7E-4076-9189-203FBEA26978}" type="presOf" srcId="{D4146604-3A83-4E83-9837-0BFD964DE3B7}" destId="{0B150BE4-CE59-4840-919D-8C55BDC3A847}" srcOrd="0" destOrd="0" presId="urn:microsoft.com/office/officeart/2005/8/layout/bProcess4"/>
    <dgm:cxn modelId="{68E58A1D-4D78-481D-8DB8-8534E71197AA}" type="presOf" srcId="{4CA4DBF1-A2D8-44C7-9B64-F8F6B8CBF633}" destId="{6D79F714-E86D-4B4B-A718-CFB1CE660656}" srcOrd="0" destOrd="0" presId="urn:microsoft.com/office/officeart/2005/8/layout/bProcess4"/>
    <dgm:cxn modelId="{4725AC33-D014-44DF-A65B-B716B7695C1F}" type="presOf" srcId="{BEF1C28E-54C9-4440-AA7C-EEEE0AE841D0}" destId="{9A98344A-A96A-49F5-8090-0228CEC452BF}" srcOrd="0" destOrd="0" presId="urn:microsoft.com/office/officeart/2005/8/layout/bProcess4"/>
    <dgm:cxn modelId="{B2AD705A-4E24-4507-AD72-6186939D9DE0}" type="presOf" srcId="{7E98CC3A-BF52-4CBA-9B6C-068CC9773E4D}" destId="{A9868585-8926-4DDB-A48D-799681AE86C3}" srcOrd="0" destOrd="0" presId="urn:microsoft.com/office/officeart/2005/8/layout/bProcess4"/>
    <dgm:cxn modelId="{8B067448-1E9A-45DC-9504-6F56D128D817}" srcId="{87251AA9-CBDC-498A-AF8A-4045B0F0226C}" destId="{E70F83F9-4C49-47B7-8207-B57586B79BC8}" srcOrd="0" destOrd="0" parTransId="{3CF5791D-0B38-43AE-AAF0-C60677906D78}" sibTransId="{7E98CC3A-BF52-4CBA-9B6C-068CC9773E4D}"/>
    <dgm:cxn modelId="{292F15B2-2295-405C-A3FC-F68574D42622}" type="presParOf" srcId="{8A0C6C1E-3591-4CA6-824F-DC4B93FA8B70}" destId="{AC4AA753-E985-46CD-A021-1A05A51638DC}" srcOrd="0" destOrd="0" presId="urn:microsoft.com/office/officeart/2005/8/layout/bProcess4"/>
    <dgm:cxn modelId="{FD554170-EA64-43CC-A2F8-0E1783F64645}" type="presParOf" srcId="{AC4AA753-E985-46CD-A021-1A05A51638DC}" destId="{0D8747B9-F7E2-4648-BA52-5B3158BBFB3E}" srcOrd="0" destOrd="0" presId="urn:microsoft.com/office/officeart/2005/8/layout/bProcess4"/>
    <dgm:cxn modelId="{6235368F-67E7-4EA1-BB3C-14E65EAD2153}" type="presParOf" srcId="{AC4AA753-E985-46CD-A021-1A05A51638DC}" destId="{8E688B9E-3B5A-4439-B3B4-CAB5552C4190}" srcOrd="1" destOrd="0" presId="urn:microsoft.com/office/officeart/2005/8/layout/bProcess4"/>
    <dgm:cxn modelId="{50FD6F53-F695-4512-A0E1-7F88BAD7B5DE}" type="presParOf" srcId="{8A0C6C1E-3591-4CA6-824F-DC4B93FA8B70}" destId="{A9868585-8926-4DDB-A48D-799681AE86C3}" srcOrd="1" destOrd="0" presId="urn:microsoft.com/office/officeart/2005/8/layout/bProcess4"/>
    <dgm:cxn modelId="{551F74D0-CFCB-4537-B99D-CCC206C087FA}" type="presParOf" srcId="{8A0C6C1E-3591-4CA6-824F-DC4B93FA8B70}" destId="{EEED6F76-8F64-4BC6-BBA3-1FDBB298C03F}" srcOrd="2" destOrd="0" presId="urn:microsoft.com/office/officeart/2005/8/layout/bProcess4"/>
    <dgm:cxn modelId="{66B7001C-6F4F-4CBB-A12C-C88E312AA167}" type="presParOf" srcId="{EEED6F76-8F64-4BC6-BBA3-1FDBB298C03F}" destId="{87247CAE-0F71-44F6-99B3-D0F8617E7EDE}" srcOrd="0" destOrd="0" presId="urn:microsoft.com/office/officeart/2005/8/layout/bProcess4"/>
    <dgm:cxn modelId="{456D7649-7B96-4CC9-B274-D16C27BB50F0}" type="presParOf" srcId="{EEED6F76-8F64-4BC6-BBA3-1FDBB298C03F}" destId="{042C9528-3CA4-4474-8694-A068DCCAB9DC}" srcOrd="1" destOrd="0" presId="urn:microsoft.com/office/officeart/2005/8/layout/bProcess4"/>
    <dgm:cxn modelId="{D62E2FEE-86F1-4835-A18E-CB41C47DAA29}" type="presParOf" srcId="{8A0C6C1E-3591-4CA6-824F-DC4B93FA8B70}" destId="{6D79F714-E86D-4B4B-A718-CFB1CE660656}" srcOrd="3" destOrd="0" presId="urn:microsoft.com/office/officeart/2005/8/layout/bProcess4"/>
    <dgm:cxn modelId="{9F1EA5A1-E5FD-4CDD-9987-740EAF8E590C}" type="presParOf" srcId="{8A0C6C1E-3591-4CA6-824F-DC4B93FA8B70}" destId="{F23FDD82-AEFD-4042-85AB-F29146D0EA4C}" srcOrd="4" destOrd="0" presId="urn:microsoft.com/office/officeart/2005/8/layout/bProcess4"/>
    <dgm:cxn modelId="{48A08B3C-A0FD-4AB0-981C-44411D63F145}" type="presParOf" srcId="{F23FDD82-AEFD-4042-85AB-F29146D0EA4C}" destId="{5287949C-FE78-47D2-81E5-E873CA6F85A9}" srcOrd="0" destOrd="0" presId="urn:microsoft.com/office/officeart/2005/8/layout/bProcess4"/>
    <dgm:cxn modelId="{BDF6EC3E-CDCD-4C7A-BE3D-7878F7248867}" type="presParOf" srcId="{F23FDD82-AEFD-4042-85AB-F29146D0EA4C}" destId="{9A98344A-A96A-49F5-8090-0228CEC452BF}" srcOrd="1" destOrd="0" presId="urn:microsoft.com/office/officeart/2005/8/layout/bProcess4"/>
    <dgm:cxn modelId="{7C696D66-9DB5-4D42-A70C-1E914465B20B}" type="presParOf" srcId="{8A0C6C1E-3591-4CA6-824F-DC4B93FA8B70}" destId="{D4D0831B-602B-4BFB-9F41-DEA624162D60}" srcOrd="5" destOrd="0" presId="urn:microsoft.com/office/officeart/2005/8/layout/bProcess4"/>
    <dgm:cxn modelId="{3CEFED50-722E-438F-83FE-B875B66DD11D}" type="presParOf" srcId="{8A0C6C1E-3591-4CA6-824F-DC4B93FA8B70}" destId="{84849E94-0DB0-47AF-B745-C4F484660EFA}" srcOrd="6" destOrd="0" presId="urn:microsoft.com/office/officeart/2005/8/layout/bProcess4"/>
    <dgm:cxn modelId="{A44E2597-C99E-4E7B-AF3C-693EDA6BC352}" type="presParOf" srcId="{84849E94-0DB0-47AF-B745-C4F484660EFA}" destId="{4420ECC9-5ED9-4F94-B8D8-18ABC3E619A9}" srcOrd="0" destOrd="0" presId="urn:microsoft.com/office/officeart/2005/8/layout/bProcess4"/>
    <dgm:cxn modelId="{26B17F3B-8EB6-4C94-8D73-0AC95B60196B}" type="presParOf" srcId="{84849E94-0DB0-47AF-B745-C4F484660EFA}" destId="{0B150BE4-CE59-4840-919D-8C55BDC3A84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B6005-27F8-413B-99BF-1E0318817879}" type="doc">
      <dgm:prSet loTypeId="urn:microsoft.com/office/officeart/2005/8/layout/venn3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1EE63D-C277-41BA-8D77-397D9E5C66B5}">
      <dgm:prSet phldrT="[Text]" custT="1"/>
      <dgm:spPr/>
      <dgm:t>
        <a:bodyPr/>
        <a:lstStyle/>
        <a:p>
          <a:r>
            <a:rPr lang="en-US" sz="3200" dirty="0" smtClean="0"/>
            <a:t>Validar</a:t>
          </a:r>
        </a:p>
      </dgm:t>
    </dgm:pt>
    <dgm:pt modelId="{27B895DA-078A-4FB9-BF9F-3B01CF754149}" type="parTrans" cxnId="{5F9DE6B8-0952-4CC1-AB75-9F2875ED11AC}">
      <dgm:prSet/>
      <dgm:spPr/>
      <dgm:t>
        <a:bodyPr/>
        <a:lstStyle/>
        <a:p>
          <a:endParaRPr lang="en-US"/>
        </a:p>
      </dgm:t>
    </dgm:pt>
    <dgm:pt modelId="{3EDBBD70-6884-4C76-A07D-FC39EF7E9376}" type="sibTrans" cxnId="{5F9DE6B8-0952-4CC1-AB75-9F2875ED11AC}">
      <dgm:prSet/>
      <dgm:spPr/>
      <dgm:t>
        <a:bodyPr/>
        <a:lstStyle/>
        <a:p>
          <a:endParaRPr lang="en-US"/>
        </a:p>
      </dgm:t>
    </dgm:pt>
    <dgm:pt modelId="{33F0756B-7C07-45CB-BD3F-9F97BB26F278}">
      <dgm:prSet phldrT="[Text]" custT="1"/>
      <dgm:spPr/>
      <dgm:t>
        <a:bodyPr/>
        <a:lstStyle/>
        <a:p>
          <a:r>
            <a:rPr lang="en-US" sz="3200" dirty="0" smtClean="0"/>
            <a:t>Respetar</a:t>
          </a:r>
        </a:p>
      </dgm:t>
    </dgm:pt>
    <dgm:pt modelId="{4EBBF86C-D2BD-403E-B26A-FB3F38BE42C3}" type="parTrans" cxnId="{5941FD18-EBFB-4251-9236-5455BA4BAB1B}">
      <dgm:prSet/>
      <dgm:spPr/>
      <dgm:t>
        <a:bodyPr/>
        <a:lstStyle/>
        <a:p>
          <a:endParaRPr lang="en-US"/>
        </a:p>
      </dgm:t>
    </dgm:pt>
    <dgm:pt modelId="{92FC98DB-AC2A-4582-93DC-FAB6D4EA3974}" type="sibTrans" cxnId="{5941FD18-EBFB-4251-9236-5455BA4BAB1B}">
      <dgm:prSet/>
      <dgm:spPr/>
      <dgm:t>
        <a:bodyPr/>
        <a:lstStyle/>
        <a:p>
          <a:endParaRPr lang="en-US"/>
        </a:p>
      </dgm:t>
    </dgm:pt>
    <dgm:pt modelId="{44C007D7-E42C-4009-B034-E8F55CFC363C}">
      <dgm:prSet phldrT="[Text]" custT="1"/>
      <dgm:spPr/>
      <dgm:t>
        <a:bodyPr/>
        <a:lstStyle/>
        <a:p>
          <a:r>
            <a:rPr lang="en-US" sz="3200" dirty="0" smtClean="0"/>
            <a:t>“No es tu culpa”</a:t>
          </a:r>
        </a:p>
      </dgm:t>
    </dgm:pt>
    <dgm:pt modelId="{9E478D35-BDEF-4D9D-BFE9-004491B034CA}" type="parTrans" cxnId="{A2AE5A3C-B3B8-4885-BBCF-F65E3CC11F0F}">
      <dgm:prSet/>
      <dgm:spPr/>
      <dgm:t>
        <a:bodyPr/>
        <a:lstStyle/>
        <a:p>
          <a:endParaRPr lang="en-US"/>
        </a:p>
      </dgm:t>
    </dgm:pt>
    <dgm:pt modelId="{618429C6-A373-43B8-8A8F-BCE31E2E0C13}" type="sibTrans" cxnId="{A2AE5A3C-B3B8-4885-BBCF-F65E3CC11F0F}">
      <dgm:prSet/>
      <dgm:spPr/>
      <dgm:t>
        <a:bodyPr/>
        <a:lstStyle/>
        <a:p>
          <a:endParaRPr lang="en-US"/>
        </a:p>
      </dgm:t>
    </dgm:pt>
    <dgm:pt modelId="{2E8E7D70-D725-4931-9F48-2D66E2D0E2BB}">
      <dgm:prSet phldrT="[Text]" custT="1"/>
      <dgm:spPr/>
      <dgm:t>
        <a:bodyPr/>
        <a:lstStyle/>
        <a:p>
          <a:r>
            <a:rPr lang="en-US" sz="3200" dirty="0" smtClean="0"/>
            <a:t>Escuchar</a:t>
          </a:r>
        </a:p>
      </dgm:t>
    </dgm:pt>
    <dgm:pt modelId="{B38541F5-1317-4E56-A031-D7D600886B7C}" type="sibTrans" cxnId="{A7C6DD95-DB2A-4F5D-B959-9CD892AAFF2B}">
      <dgm:prSet/>
      <dgm:spPr/>
      <dgm:t>
        <a:bodyPr/>
        <a:lstStyle/>
        <a:p>
          <a:endParaRPr lang="en-US"/>
        </a:p>
      </dgm:t>
    </dgm:pt>
    <dgm:pt modelId="{948559B3-4C97-4017-A13C-60BAAE4C9391}" type="parTrans" cxnId="{A7C6DD95-DB2A-4F5D-B959-9CD892AAFF2B}">
      <dgm:prSet/>
      <dgm:spPr/>
      <dgm:t>
        <a:bodyPr/>
        <a:lstStyle/>
        <a:p>
          <a:endParaRPr lang="en-US"/>
        </a:p>
      </dgm:t>
    </dgm:pt>
    <dgm:pt modelId="{0AF1BEC8-9166-49D6-A769-6E54EF07CE46}">
      <dgm:prSet phldrT="[Text]" custT="1"/>
      <dgm:spPr/>
      <dgm:t>
        <a:bodyPr/>
        <a:lstStyle/>
        <a:p>
          <a:r>
            <a:rPr lang="en-US" sz="3200" dirty="0" smtClean="0"/>
            <a:t>Referir</a:t>
          </a:r>
        </a:p>
      </dgm:t>
    </dgm:pt>
    <dgm:pt modelId="{6CF9DAB1-989E-45D6-A80A-495875BB1362}" type="sibTrans" cxnId="{211B1C4C-B9C4-4847-8796-0DF00EAF6B71}">
      <dgm:prSet/>
      <dgm:spPr/>
      <dgm:t>
        <a:bodyPr/>
        <a:lstStyle/>
        <a:p>
          <a:endParaRPr lang="en-US"/>
        </a:p>
      </dgm:t>
    </dgm:pt>
    <dgm:pt modelId="{E15FE423-1CD6-43BD-9965-A24C581E0BA1}" type="parTrans" cxnId="{211B1C4C-B9C4-4847-8796-0DF00EAF6B71}">
      <dgm:prSet/>
      <dgm:spPr/>
      <dgm:t>
        <a:bodyPr/>
        <a:lstStyle/>
        <a:p>
          <a:endParaRPr lang="en-US"/>
        </a:p>
      </dgm:t>
    </dgm:pt>
    <dgm:pt modelId="{397DFA82-30A2-4D00-B64C-FAF5ABBC92B4}" type="pres">
      <dgm:prSet presAssocID="{C67B6005-27F8-413B-99BF-1E03188178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2BC6A0-C3D9-4652-9B60-C41D614537E7}" type="pres">
      <dgm:prSet presAssocID="{6D1EE63D-C277-41BA-8D77-397D9E5C66B5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5BBB3-963F-4244-8E2B-D5C9FEC6B982}" type="pres">
      <dgm:prSet presAssocID="{3EDBBD70-6884-4C76-A07D-FC39EF7E9376}" presName="space" presStyleCnt="0"/>
      <dgm:spPr/>
    </dgm:pt>
    <dgm:pt modelId="{0E0DDCAB-D57D-41BF-82BD-1D6B64D23F0C}" type="pres">
      <dgm:prSet presAssocID="{44C007D7-E42C-4009-B034-E8F55CFC363C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3AAD5-1F94-403E-BC55-0850D521E42E}" type="pres">
      <dgm:prSet presAssocID="{618429C6-A373-43B8-8A8F-BCE31E2E0C13}" presName="space" presStyleCnt="0"/>
      <dgm:spPr/>
    </dgm:pt>
    <dgm:pt modelId="{CBDE0F82-4F43-4664-8475-5A41006A84F9}" type="pres">
      <dgm:prSet presAssocID="{2E8E7D70-D725-4931-9F48-2D66E2D0E2B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574D-CDB7-41FA-AE0A-92CFCBF11D2D}" type="pres">
      <dgm:prSet presAssocID="{B38541F5-1317-4E56-A031-D7D600886B7C}" presName="space" presStyleCnt="0"/>
      <dgm:spPr/>
    </dgm:pt>
    <dgm:pt modelId="{7337EA2B-3B15-4522-B7D6-6CC11A3F3407}" type="pres">
      <dgm:prSet presAssocID="{0AF1BEC8-9166-49D6-A769-6E54EF07CE4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ABAED-085B-44AE-BB2D-9FB6564B712C}" type="pres">
      <dgm:prSet presAssocID="{6CF9DAB1-989E-45D6-A80A-495875BB1362}" presName="space" presStyleCnt="0"/>
      <dgm:spPr/>
    </dgm:pt>
    <dgm:pt modelId="{D355C02F-F350-425D-BBB1-E6057793FE0B}" type="pres">
      <dgm:prSet presAssocID="{33F0756B-7C07-45CB-BD3F-9F97BB26F27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00776-AF41-40CA-B352-7B320962BE92}" type="presOf" srcId="{C67B6005-27F8-413B-99BF-1E0318817879}" destId="{397DFA82-30A2-4D00-B64C-FAF5ABBC92B4}" srcOrd="0" destOrd="0" presId="urn:microsoft.com/office/officeart/2005/8/layout/venn3"/>
    <dgm:cxn modelId="{A2AE5A3C-B3B8-4885-BBCF-F65E3CC11F0F}" srcId="{C67B6005-27F8-413B-99BF-1E0318817879}" destId="{44C007D7-E42C-4009-B034-E8F55CFC363C}" srcOrd="1" destOrd="0" parTransId="{9E478D35-BDEF-4D9D-BFE9-004491B034CA}" sibTransId="{618429C6-A373-43B8-8A8F-BCE31E2E0C13}"/>
    <dgm:cxn modelId="{5941FD18-EBFB-4251-9236-5455BA4BAB1B}" srcId="{C67B6005-27F8-413B-99BF-1E0318817879}" destId="{33F0756B-7C07-45CB-BD3F-9F97BB26F278}" srcOrd="4" destOrd="0" parTransId="{4EBBF86C-D2BD-403E-B26A-FB3F38BE42C3}" sibTransId="{92FC98DB-AC2A-4582-93DC-FAB6D4EA3974}"/>
    <dgm:cxn modelId="{3A5822C1-F31B-4106-8082-73AA85A52776}" type="presOf" srcId="{0AF1BEC8-9166-49D6-A769-6E54EF07CE46}" destId="{7337EA2B-3B15-4522-B7D6-6CC11A3F3407}" srcOrd="0" destOrd="0" presId="urn:microsoft.com/office/officeart/2005/8/layout/venn3"/>
    <dgm:cxn modelId="{EBA5D017-C32F-466C-8B61-0776B4CACCCF}" type="presOf" srcId="{33F0756B-7C07-45CB-BD3F-9F97BB26F278}" destId="{D355C02F-F350-425D-BBB1-E6057793FE0B}" srcOrd="0" destOrd="0" presId="urn:microsoft.com/office/officeart/2005/8/layout/venn3"/>
    <dgm:cxn modelId="{5F9DE6B8-0952-4CC1-AB75-9F2875ED11AC}" srcId="{C67B6005-27F8-413B-99BF-1E0318817879}" destId="{6D1EE63D-C277-41BA-8D77-397D9E5C66B5}" srcOrd="0" destOrd="0" parTransId="{27B895DA-078A-4FB9-BF9F-3B01CF754149}" sibTransId="{3EDBBD70-6884-4C76-A07D-FC39EF7E9376}"/>
    <dgm:cxn modelId="{A7C6DD95-DB2A-4F5D-B959-9CD892AAFF2B}" srcId="{C67B6005-27F8-413B-99BF-1E0318817879}" destId="{2E8E7D70-D725-4931-9F48-2D66E2D0E2BB}" srcOrd="2" destOrd="0" parTransId="{948559B3-4C97-4017-A13C-60BAAE4C9391}" sibTransId="{B38541F5-1317-4E56-A031-D7D600886B7C}"/>
    <dgm:cxn modelId="{4C3C193D-D31F-4999-BE89-1FCFFF0231E3}" type="presOf" srcId="{44C007D7-E42C-4009-B034-E8F55CFC363C}" destId="{0E0DDCAB-D57D-41BF-82BD-1D6B64D23F0C}" srcOrd="0" destOrd="0" presId="urn:microsoft.com/office/officeart/2005/8/layout/venn3"/>
    <dgm:cxn modelId="{211B1C4C-B9C4-4847-8796-0DF00EAF6B71}" srcId="{C67B6005-27F8-413B-99BF-1E0318817879}" destId="{0AF1BEC8-9166-49D6-A769-6E54EF07CE46}" srcOrd="3" destOrd="0" parTransId="{E15FE423-1CD6-43BD-9965-A24C581E0BA1}" sibTransId="{6CF9DAB1-989E-45D6-A80A-495875BB1362}"/>
    <dgm:cxn modelId="{E38CB9F5-47E6-4510-ADC8-6FFC39A15B05}" type="presOf" srcId="{2E8E7D70-D725-4931-9F48-2D66E2D0E2BB}" destId="{CBDE0F82-4F43-4664-8475-5A41006A84F9}" srcOrd="0" destOrd="0" presId="urn:microsoft.com/office/officeart/2005/8/layout/venn3"/>
    <dgm:cxn modelId="{24155D54-B9C0-49D2-97A3-80EF6E0FBF9F}" type="presOf" srcId="{6D1EE63D-C277-41BA-8D77-397D9E5C66B5}" destId="{6B2BC6A0-C3D9-4652-9B60-C41D614537E7}" srcOrd="0" destOrd="0" presId="urn:microsoft.com/office/officeart/2005/8/layout/venn3"/>
    <dgm:cxn modelId="{5EA54DBE-1866-412D-B2EF-5CFCACDBF2F6}" type="presParOf" srcId="{397DFA82-30A2-4D00-B64C-FAF5ABBC92B4}" destId="{6B2BC6A0-C3D9-4652-9B60-C41D614537E7}" srcOrd="0" destOrd="0" presId="urn:microsoft.com/office/officeart/2005/8/layout/venn3"/>
    <dgm:cxn modelId="{A3B9E0E4-DDF5-4C27-B3C3-844033557644}" type="presParOf" srcId="{397DFA82-30A2-4D00-B64C-FAF5ABBC92B4}" destId="{1125BBB3-963F-4244-8E2B-D5C9FEC6B982}" srcOrd="1" destOrd="0" presId="urn:microsoft.com/office/officeart/2005/8/layout/venn3"/>
    <dgm:cxn modelId="{2876791D-B367-4593-91CA-4E850BB44F03}" type="presParOf" srcId="{397DFA82-30A2-4D00-B64C-FAF5ABBC92B4}" destId="{0E0DDCAB-D57D-41BF-82BD-1D6B64D23F0C}" srcOrd="2" destOrd="0" presId="urn:microsoft.com/office/officeart/2005/8/layout/venn3"/>
    <dgm:cxn modelId="{F060DDA8-F281-41AC-B111-C054C72B5ECF}" type="presParOf" srcId="{397DFA82-30A2-4D00-B64C-FAF5ABBC92B4}" destId="{DB93AAD5-1F94-403E-BC55-0850D521E42E}" srcOrd="3" destOrd="0" presId="urn:microsoft.com/office/officeart/2005/8/layout/venn3"/>
    <dgm:cxn modelId="{390ADA0E-58CC-4BA9-AB7A-A49837BCC17B}" type="presParOf" srcId="{397DFA82-30A2-4D00-B64C-FAF5ABBC92B4}" destId="{CBDE0F82-4F43-4664-8475-5A41006A84F9}" srcOrd="4" destOrd="0" presId="urn:microsoft.com/office/officeart/2005/8/layout/venn3"/>
    <dgm:cxn modelId="{E77E2C8D-6BE7-4B62-9E06-3E8AF06216AE}" type="presParOf" srcId="{397DFA82-30A2-4D00-B64C-FAF5ABBC92B4}" destId="{8BCE574D-CDB7-41FA-AE0A-92CFCBF11D2D}" srcOrd="5" destOrd="0" presId="urn:microsoft.com/office/officeart/2005/8/layout/venn3"/>
    <dgm:cxn modelId="{232EB232-BE26-40A7-90C3-0F127A2CCA5F}" type="presParOf" srcId="{397DFA82-30A2-4D00-B64C-FAF5ABBC92B4}" destId="{7337EA2B-3B15-4522-B7D6-6CC11A3F3407}" srcOrd="6" destOrd="0" presId="urn:microsoft.com/office/officeart/2005/8/layout/venn3"/>
    <dgm:cxn modelId="{81A24931-738A-4432-B7D2-5A99AFF95BA9}" type="presParOf" srcId="{397DFA82-30A2-4D00-B64C-FAF5ABBC92B4}" destId="{E67ABAED-085B-44AE-BB2D-9FB6564B712C}" srcOrd="7" destOrd="0" presId="urn:microsoft.com/office/officeart/2005/8/layout/venn3"/>
    <dgm:cxn modelId="{42EEC7F8-8CD7-4C51-B47C-66FAD62F4B93}" type="presParOf" srcId="{397DFA82-30A2-4D00-B64C-FAF5ABBC92B4}" destId="{D355C02F-F350-425D-BBB1-E6057793FE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68D7-2B67-4392-8CE8-7F9FA47CC55D}">
      <dsp:nvSpPr>
        <dsp:cNvPr id="0" name=""/>
        <dsp:cNvSpPr/>
      </dsp:nvSpPr>
      <dsp:spPr>
        <a:xfrm>
          <a:off x="1406" y="1776980"/>
          <a:ext cx="1864706" cy="186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Con propósito</a:t>
          </a:r>
          <a:endParaRPr lang="en-US" sz="2200" kern="1200" dirty="0"/>
        </a:p>
      </dsp:txBody>
      <dsp:txXfrm>
        <a:off x="274486" y="2050060"/>
        <a:ext cx="1318546" cy="1318546"/>
      </dsp:txXfrm>
    </dsp:sp>
    <dsp:sp modelId="{9F8B56BC-4896-41F8-918B-EF7423253245}">
      <dsp:nvSpPr>
        <dsp:cNvPr id="0" name=""/>
        <dsp:cNvSpPr/>
      </dsp:nvSpPr>
      <dsp:spPr>
        <a:xfrm>
          <a:off x="2017527" y="2168568"/>
          <a:ext cx="1081529" cy="1081529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160884" y="2582145"/>
        <a:ext cx="794815" cy="254375"/>
      </dsp:txXfrm>
    </dsp:sp>
    <dsp:sp modelId="{E03FEA7D-EC4D-45E7-88E5-2DD03D475626}">
      <dsp:nvSpPr>
        <dsp:cNvPr id="0" name=""/>
        <dsp:cNvSpPr/>
      </dsp:nvSpPr>
      <dsp:spPr>
        <a:xfrm>
          <a:off x="3250472" y="1776980"/>
          <a:ext cx="1864706" cy="186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Conducta deliberada</a:t>
          </a:r>
          <a:endParaRPr lang="en-US" sz="2200" kern="1200" dirty="0"/>
        </a:p>
      </dsp:txBody>
      <dsp:txXfrm>
        <a:off x="3523552" y="2050060"/>
        <a:ext cx="1318546" cy="1318546"/>
      </dsp:txXfrm>
    </dsp:sp>
    <dsp:sp modelId="{6A07B42E-D7F1-46C9-80C4-FBC26031DCBD}">
      <dsp:nvSpPr>
        <dsp:cNvPr id="0" name=""/>
        <dsp:cNvSpPr/>
      </dsp:nvSpPr>
      <dsp:spPr>
        <a:xfrm>
          <a:off x="5266593" y="2168568"/>
          <a:ext cx="1081529" cy="1081529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409950" y="2391363"/>
        <a:ext cx="794815" cy="635939"/>
      </dsp:txXfrm>
    </dsp:sp>
    <dsp:sp modelId="{50B195BB-EBD7-4022-B684-22F599647D19}">
      <dsp:nvSpPr>
        <dsp:cNvPr id="0" name=""/>
        <dsp:cNvSpPr/>
      </dsp:nvSpPr>
      <dsp:spPr>
        <a:xfrm>
          <a:off x="6499537" y="1776980"/>
          <a:ext cx="1864706" cy="186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Ganar poder y control</a:t>
          </a:r>
          <a:endParaRPr lang="en-US" sz="2200" kern="1200" dirty="0"/>
        </a:p>
      </dsp:txBody>
      <dsp:txXfrm>
        <a:off x="6772617" y="2050060"/>
        <a:ext cx="1318546" cy="1318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68585-8926-4DDB-A48D-799681AE86C3}">
      <dsp:nvSpPr>
        <dsp:cNvPr id="0" name=""/>
        <dsp:cNvSpPr/>
      </dsp:nvSpPr>
      <dsp:spPr>
        <a:xfrm rot="5400000">
          <a:off x="-490460" y="1675727"/>
          <a:ext cx="2168748" cy="2621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88B9E-3B5A-4439-B3B4-CAB5552C4190}">
      <dsp:nvSpPr>
        <dsp:cNvPr id="0" name=""/>
        <dsp:cNvSpPr/>
      </dsp:nvSpPr>
      <dsp:spPr>
        <a:xfrm>
          <a:off x="3748" y="284695"/>
          <a:ext cx="2912243" cy="17473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Fisico</a:t>
          </a:r>
          <a:endParaRPr lang="en-US" sz="4300" kern="1200" dirty="0"/>
        </a:p>
      </dsp:txBody>
      <dsp:txXfrm>
        <a:off x="54926" y="335873"/>
        <a:ext cx="2809887" cy="1644989"/>
      </dsp:txXfrm>
    </dsp:sp>
    <dsp:sp modelId="{6D79F714-E86D-4B4B-A718-CFB1CE660656}">
      <dsp:nvSpPr>
        <dsp:cNvPr id="0" name=""/>
        <dsp:cNvSpPr/>
      </dsp:nvSpPr>
      <dsp:spPr>
        <a:xfrm>
          <a:off x="601630" y="2767818"/>
          <a:ext cx="3857849" cy="2621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C9528-3CA4-4474-8694-A068DCCAB9DC}">
      <dsp:nvSpPr>
        <dsp:cNvPr id="0" name=""/>
        <dsp:cNvSpPr/>
      </dsp:nvSpPr>
      <dsp:spPr>
        <a:xfrm>
          <a:off x="3748" y="2468877"/>
          <a:ext cx="2912243" cy="17473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Sexual</a:t>
          </a:r>
          <a:endParaRPr lang="en-US" sz="4300" kern="1200" dirty="0"/>
        </a:p>
      </dsp:txBody>
      <dsp:txXfrm>
        <a:off x="54926" y="2520055"/>
        <a:ext cx="2809887" cy="1644989"/>
      </dsp:txXfrm>
    </dsp:sp>
    <dsp:sp modelId="{D4D0831B-602B-4BFB-9F41-DEA624162D60}">
      <dsp:nvSpPr>
        <dsp:cNvPr id="0" name=""/>
        <dsp:cNvSpPr/>
      </dsp:nvSpPr>
      <dsp:spPr>
        <a:xfrm rot="16200000">
          <a:off x="3382822" y="1675727"/>
          <a:ext cx="2168748" cy="2621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344A-A96A-49F5-8090-0228CEC452BF}">
      <dsp:nvSpPr>
        <dsp:cNvPr id="0" name=""/>
        <dsp:cNvSpPr/>
      </dsp:nvSpPr>
      <dsp:spPr>
        <a:xfrm>
          <a:off x="3877031" y="2468877"/>
          <a:ext cx="2912243" cy="17473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Sicológico</a:t>
          </a:r>
          <a:endParaRPr lang="en-US" sz="4300" kern="1200" dirty="0"/>
        </a:p>
      </dsp:txBody>
      <dsp:txXfrm>
        <a:off x="3928209" y="2520055"/>
        <a:ext cx="2809887" cy="1644989"/>
      </dsp:txXfrm>
    </dsp:sp>
    <dsp:sp modelId="{0B150BE4-CE59-4840-919D-8C55BDC3A847}">
      <dsp:nvSpPr>
        <dsp:cNvPr id="0" name=""/>
        <dsp:cNvSpPr/>
      </dsp:nvSpPr>
      <dsp:spPr>
        <a:xfrm>
          <a:off x="3877031" y="284695"/>
          <a:ext cx="2912243" cy="17473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Económico</a:t>
          </a:r>
          <a:endParaRPr lang="en-US" sz="4300" kern="1200" dirty="0"/>
        </a:p>
      </dsp:txBody>
      <dsp:txXfrm>
        <a:off x="3928209" y="335873"/>
        <a:ext cx="2809887" cy="1644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C6A0-C3D9-4652-9B60-C41D614537E7}">
      <dsp:nvSpPr>
        <dsp:cNvPr id="0" name=""/>
        <dsp:cNvSpPr/>
      </dsp:nvSpPr>
      <dsp:spPr>
        <a:xfrm>
          <a:off x="1332" y="2216648"/>
          <a:ext cx="2597422" cy="259742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45" tIns="40640" rIns="14294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Validar</a:t>
          </a:r>
        </a:p>
      </dsp:txBody>
      <dsp:txXfrm>
        <a:off x="381716" y="2597032"/>
        <a:ext cx="1836654" cy="1836654"/>
      </dsp:txXfrm>
    </dsp:sp>
    <dsp:sp modelId="{0E0DDCAB-D57D-41BF-82BD-1D6B64D23F0C}">
      <dsp:nvSpPr>
        <dsp:cNvPr id="0" name=""/>
        <dsp:cNvSpPr/>
      </dsp:nvSpPr>
      <dsp:spPr>
        <a:xfrm>
          <a:off x="2079270" y="2216648"/>
          <a:ext cx="2597422" cy="259742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45" tIns="40640" rIns="14294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“No es tu culpa”</a:t>
          </a:r>
        </a:p>
      </dsp:txBody>
      <dsp:txXfrm>
        <a:off x="2459654" y="2597032"/>
        <a:ext cx="1836654" cy="1836654"/>
      </dsp:txXfrm>
    </dsp:sp>
    <dsp:sp modelId="{CBDE0F82-4F43-4664-8475-5A41006A84F9}">
      <dsp:nvSpPr>
        <dsp:cNvPr id="0" name=""/>
        <dsp:cNvSpPr/>
      </dsp:nvSpPr>
      <dsp:spPr>
        <a:xfrm>
          <a:off x="4157208" y="2216648"/>
          <a:ext cx="2597422" cy="259742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45" tIns="40640" rIns="14294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Escuchar</a:t>
          </a:r>
        </a:p>
      </dsp:txBody>
      <dsp:txXfrm>
        <a:off x="4537592" y="2597032"/>
        <a:ext cx="1836654" cy="1836654"/>
      </dsp:txXfrm>
    </dsp:sp>
    <dsp:sp modelId="{7337EA2B-3B15-4522-B7D6-6CC11A3F3407}">
      <dsp:nvSpPr>
        <dsp:cNvPr id="0" name=""/>
        <dsp:cNvSpPr/>
      </dsp:nvSpPr>
      <dsp:spPr>
        <a:xfrm>
          <a:off x="6235146" y="2216648"/>
          <a:ext cx="2597422" cy="259742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45" tIns="40640" rIns="14294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Referir</a:t>
          </a:r>
        </a:p>
      </dsp:txBody>
      <dsp:txXfrm>
        <a:off x="6615530" y="2597032"/>
        <a:ext cx="1836654" cy="1836654"/>
      </dsp:txXfrm>
    </dsp:sp>
    <dsp:sp modelId="{D355C02F-F350-425D-BBB1-E6057793FE0B}">
      <dsp:nvSpPr>
        <dsp:cNvPr id="0" name=""/>
        <dsp:cNvSpPr/>
      </dsp:nvSpPr>
      <dsp:spPr>
        <a:xfrm>
          <a:off x="8313085" y="2216648"/>
          <a:ext cx="2597422" cy="259742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45" tIns="40640" rIns="14294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Respetar</a:t>
          </a:r>
        </a:p>
      </dsp:txBody>
      <dsp:txXfrm>
        <a:off x="8693469" y="2597032"/>
        <a:ext cx="1836654" cy="1836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0.12071</cdr:x>
      <cdr:y>0.84708</cdr:y>
    </cdr:from>
    <cdr:to>
      <cdr:x>0.22154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4792" y="57345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today’s training!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"Antes de aprender a intervenir para prevenir la violencia doméstica, es importante entender lo que es violencia doméstica y la dinámica de violencia doméstica en una relación.”</a:t>
            </a:r>
          </a:p>
          <a:p>
            <a:endParaRPr lang="en-US" dirty="0" smtClean="0"/>
          </a:p>
          <a:p>
            <a:r>
              <a:rPr lang="en-US" b="0" i="1" dirty="0" smtClean="0"/>
              <a:t>Pregunta a la</a:t>
            </a:r>
            <a:r>
              <a:rPr lang="en-US" b="0" i="1" baseline="0" dirty="0" smtClean="0"/>
              <a:t> audiencia</a:t>
            </a:r>
            <a:r>
              <a:rPr lang="en-US" b="0" i="1" dirty="0" smtClean="0"/>
              <a:t>: 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"¿Alguno de ustedes hoy ha participado en una capacitación sobre la violencia doméstica? "</a:t>
            </a:r>
            <a:b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 ver si alguien levanta las manos) 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caso afirmativo: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"Es genial ver que algunos de ustedes están familiarizados con este problema. Para aquellos de ustedes que no estan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familiarizados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vamos a tomar un poco de tiempo para responder algunas de las preguntas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pueda tener ".</a:t>
            </a:r>
            <a:endParaRPr lang="en-US" baseline="0" dirty="0" smtClean="0"/>
          </a:p>
          <a:p>
            <a:r>
              <a:rPr lang="en-US" b="1" i="1" baseline="0" dirty="0" smtClean="0"/>
              <a:t>Si NO: </a:t>
            </a:r>
            <a:r>
              <a:rPr lang="en-US" b="1" baseline="0" dirty="0" smtClean="0"/>
              <a:t>“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 es aceptable, hoy en día usted recibirá una oportunidad de familiarizarse más con este tema ".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DIAPOSITIVO</a:t>
            </a:r>
            <a:r>
              <a:rPr lang="en-US" sz="1200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3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"Podríamos pasar toda la sesión de hoy sólo hablando de violencia doméstica, pero ya que tenemos mucho camino por recorrer, vamos a centrarnos en responder a estas cinco preguntas: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¿Qué es violencia doméstica?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¿Cuáles son las dinámicas de la violencia doméstica?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¿Cómo afecta los lugares de trabajo?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¿Por qué se quedan las víctimas en relaciones abusivas?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¿Cómo puedes ayudar a alguien que es víctima de violencia doméstica. "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DIAPOSITIVO</a:t>
            </a:r>
            <a:r>
              <a:rPr lang="en-US" sz="1200" dirty="0" smtClean="0"/>
              <a:t>]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2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"La violencia doméstica es un comportamiento intencional y deliberada para ganar poder y control sobre otra persona. “</a:t>
            </a:r>
          </a:p>
          <a:p>
            <a:pPr marL="0" indent="0">
              <a:buNone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DIAPOSITIVO</a:t>
            </a:r>
            <a:r>
              <a:rPr lang="en-US" sz="1200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1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70000"/>
              <a:buNone/>
            </a:pPr>
            <a:endParaRPr lang="en-US" sz="1200" dirty="0" smtClean="0"/>
          </a:p>
          <a:p>
            <a:pPr marL="0" indent="0">
              <a:buSzPct val="70000"/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"La violencia doméstica incluye un patrón de conductas coercitivas que 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 incluir físico, sexual, psicológico o abuso económico ".</a:t>
            </a:r>
          </a:p>
          <a:p>
            <a:pPr marL="0" indent="0">
              <a:buSzPct val="70000"/>
              <a:buNone/>
            </a:pPr>
            <a:endParaRPr lang="en-US" sz="1200" dirty="0" smtClean="0"/>
          </a:p>
          <a:p>
            <a:pPr marL="0" indent="0">
              <a:buSzPct val="70000"/>
              <a:buNone/>
            </a:pPr>
            <a:r>
              <a:rPr lang="en-US" sz="1200" dirty="0" smtClean="0"/>
              <a:t>[SIGUIENTE DIAPOSITIVO]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7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"Vamos a hablar de como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dinámica de poder y control se ven en una relación. 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PUBLICO: ¿Se te ocurre algún ejemplo de cómo los abusadores ejercen poder y control? Ha habido un montón de historias en los medios últimamente, por lo que incluso podría recurrir a esos ejemplos. "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 ver si la gente sugieren ejemplos - la violencia física, amenazas ...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9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"Una manera de visualizar las diferentes tácticas que los maltratadores utilizan para ejercer poder y control sobre su pareja es con un gráfico llamado la rueda de poder y control. Algunas de las tácticas que todos mencionan  están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esta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rueda.</a:t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"Quiero señalar rápidamente que esta rueda demuestra la dinámica en una relación heterosexual, pero la violencia doméstica también puede ocurrir entre parejas del mismo sexo también.“</a:t>
            </a:r>
          </a:p>
          <a:p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Cuando</a:t>
            </a:r>
            <a:r>
              <a:rPr lang="en-US" sz="1100" b="1" kern="1200" baseline="0" dirty="0" smtClean="0">
                <a:solidFill>
                  <a:schemeClr val="tx1"/>
                </a:solidFill>
                <a:effectLst/>
              </a:rPr>
              <a:t> observamos la rueda nos damos cuenta que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“poder y control" están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en el centro de la rueda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rayos de la rueda son tácticas un abusador utiliza sistemáticamente para infundir miedo en su pareja.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violencia física y sexual a menudo se produce con menos frecuencia, pero mantiene todo junto-esta violencia es el borde de la rueda</a:t>
            </a:r>
            <a:r>
              <a:rPr lang="en-US" sz="1100" dirty="0" smtClean="0"/>
              <a:t>.</a:t>
            </a:r>
            <a:endParaRPr lang="en-US" sz="1100" dirty="0"/>
          </a:p>
          <a:p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"Vamos a ver qué tácticas oímos mencionadas" - (mira en la rueda para ver- Señale las tácticas que se han mencionado, y abarca esas tácticas que no fueron mencionadas.)</a:t>
            </a:r>
            <a:endParaRPr lang="en-US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[SIGUIENTE DIAPOSITIVA]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"El uso de la tecnología para el abuso se está convirtiendo cada vez más frecuente, y esto es algo que puede ver en los lugares de trabajo, así que es por eso que quiero mencionar.</a:t>
            </a:r>
          </a:p>
          <a:p>
            <a:pPr lvl="0"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US" sz="1100" dirty="0"/>
          </a:p>
          <a:p>
            <a:pPr lvl="0"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1100" baseline="0" dirty="0" smtClean="0"/>
              <a:t> “Un abusador podría: </a:t>
            </a:r>
            <a:endParaRPr lang="en-US" sz="1100" dirty="0" smtClean="0"/>
          </a:p>
          <a:p>
            <a:pPr lvl="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 amenazas por correo electrónico, enviar información alarmante, mensaje falso o información perjudicial en los blogs</a:t>
            </a:r>
            <a:endParaRPr lang="en-US" sz="1200" kern="1200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lvl="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200" kern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Supervisar o acechar a la víctima. Un abusador podría instalar dispositivos en el coche de la víctima o instalar software espía en el teléfono de la víctima para acechar y rastrearlos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. </a:t>
            </a:r>
          </a:p>
          <a:p>
            <a:pPr lvl="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Hacerse pasar por la víctima mediante el envío de correo electrónico desde la cuenta de la víctima, o hacerse pasar por otra persona al enviar correo electrónico o textos a la víctima “</a:t>
            </a:r>
            <a:endParaRPr lang="en-US" sz="1200" kern="1200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lvl="0"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US" sz="1200" kern="1200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lvl="0"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sz="12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[SIGUIENTE</a:t>
            </a:r>
            <a:r>
              <a:rPr lang="en-US" sz="1200" kern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DIAPOSITIVO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25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“Ademas de un abusador utilizar el trabajo y la tecnologia en el trabajo para cometer</a:t>
            </a:r>
            <a:r>
              <a:rPr lang="en-US" baseline="0" dirty="0" smtClean="0"/>
              <a:t> actos de violencia domestica, hay formas tambien como la violencia domestica afecta a la victima en el trabajo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“El Abuso</a:t>
            </a:r>
            <a:r>
              <a:rPr lang="en-US" baseline="0" dirty="0" smtClean="0">
                <a:solidFill>
                  <a:schemeClr val="accent4"/>
                </a:solidFill>
              </a:rPr>
              <a:t> impacta </a:t>
            </a:r>
            <a:r>
              <a:rPr lang="en-US" b="1" dirty="0" smtClean="0">
                <a:solidFill>
                  <a:schemeClr val="accent4"/>
                </a:solidFill>
              </a:rPr>
              <a:t>El Rendimiento en el Trabajo y La Productividad</a:t>
            </a:r>
            <a:r>
              <a:rPr lang="en-US" dirty="0" smtClean="0">
                <a:solidFill>
                  <a:schemeClr val="accent4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s-ES" kern="1200" dirty="0" smtClean="0">
                <a:solidFill>
                  <a:schemeClr val="tx1"/>
                </a:solidFill>
                <a:effectLst/>
              </a:rPr>
              <a:t>Un estudio encontró que el 64 por ciento de las víctimas, dijo que la violencia impactó significativamente su rendimiento en el trabajo</a:t>
            </a:r>
            <a:r>
              <a:rPr lang="en-US" dirty="0" smtClean="0"/>
              <a:t>.</a:t>
            </a:r>
            <a:r>
              <a:rPr lang="en-US" baseline="50000" dirty="0" smtClean="0"/>
              <a:t>3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s-ES" kern="1200" dirty="0" smtClean="0">
                <a:solidFill>
                  <a:schemeClr val="tx1"/>
                </a:solidFill>
                <a:effectLst/>
              </a:rPr>
              <a:t>  Otro estudio encontró que las mujeres que fueron víctimas de violencia doméstica reciente tenían 26 por ciento más de tiempo perdido por las tardanzas y ausentismo que los no víctimas</a:t>
            </a:r>
            <a:r>
              <a:rPr lang="en-US" dirty="0" smtClean="0"/>
              <a:t>.</a:t>
            </a:r>
            <a:r>
              <a:rPr lang="en-US" baseline="50000" dirty="0" smtClean="0"/>
              <a:t>4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None/>
            </a:pPr>
            <a:r>
              <a:rPr lang="en-US" dirty="0" smtClean="0"/>
              <a:t>“Y</a:t>
            </a:r>
            <a:r>
              <a:rPr lang="en-US" baseline="0" dirty="0" smtClean="0"/>
              <a:t> el  </a:t>
            </a:r>
            <a:r>
              <a:rPr lang="en-US" b="1" baseline="0" dirty="0" smtClean="0"/>
              <a:t>impacto en la salud </a:t>
            </a:r>
            <a:r>
              <a:rPr lang="en-US" b="0" baseline="0" dirty="0" smtClean="0"/>
              <a:t>e</a:t>
            </a:r>
            <a:r>
              <a:rPr lang="en-US" baseline="0" dirty="0" smtClean="0"/>
              <a:t>s grave también - </a:t>
            </a:r>
            <a:r>
              <a:rPr lang="es-ES" kern="1200" dirty="0" smtClean="0">
                <a:solidFill>
                  <a:schemeClr val="tx1"/>
                </a:solidFill>
                <a:effectLst/>
              </a:rPr>
              <a:t>En comparación con las mujeres que no han experimentado violencia doméstica, las víctimas de violencia doméstica son: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s-ES" kern="1200" dirty="0" smtClean="0">
                <a:solidFill>
                  <a:schemeClr val="tx1"/>
                </a:solidFill>
                <a:effectLst/>
              </a:rPr>
              <a:t>80% más de probabilidades de sufrir un derrame cerebral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s-ES" kern="1200" dirty="0" smtClean="0">
                <a:solidFill>
                  <a:schemeClr val="tx1"/>
                </a:solidFill>
                <a:effectLst/>
              </a:rPr>
              <a:t>70% más propensas a tener enfermedades del corazón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s-ES" kern="1200" dirty="0" smtClean="0">
                <a:solidFill>
                  <a:schemeClr val="tx1"/>
                </a:solidFill>
                <a:effectLst/>
              </a:rPr>
              <a:t>60% más de probabilidades de sufrir de asma, y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/>
                </a:solidFill>
              </a:rPr>
              <a:t>70 % </a:t>
            </a:r>
            <a:r>
              <a:rPr lang="es-ES" kern="1200" dirty="0" smtClean="0">
                <a:solidFill>
                  <a:schemeClr val="tx1"/>
                </a:solidFill>
                <a:effectLst/>
              </a:rPr>
              <a:t>más propensas a tomar en exceso</a:t>
            </a:r>
            <a:r>
              <a:rPr lang="en-US" baseline="50000" dirty="0" smtClean="0"/>
              <a:t>1”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anose="05000000000000000000" pitchFamily="2" charset="2"/>
              <a:buNone/>
              <a:tabLst/>
              <a:defRPr/>
            </a:pPr>
            <a:endParaRPr lang="en-US" baseline="5000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[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SIGUIENTE DIAPOSITIVO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60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"En cuanto a muestras de que alguien en el lugar de trabajo puede ser una víctima de la violencia doméstica, los individuos podrían ser más propensos 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 un número inusual de llamadas y tener una fuerte reacción a estas llamadas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Mostrar una disminución en la productividad del trabajo o rendimiento en el trabajo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Aislarse / ella en el trabajo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 dificultad para concentrarse en el trabajo "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[SIGUIENTE DIAPOSITIVA]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22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Symbol" panose="05050102010706020507" pitchFamily="18" charset="2"/>
              <a:buNone/>
            </a:pPr>
            <a:r>
              <a:rPr lang="es-ES" dirty="0" smtClean="0">
                <a:effectLst/>
              </a:rPr>
              <a:t>[PASE DIAPOSITIVA SI NO TIENE TIEMPO]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"Como parte de este proyecto se realizó una encuesta de la violencia doméstica y víctimas de agresión sexual y les preguntamos cómo su experiencia impactado su trabajo.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 - </a:t>
            </a:r>
            <a:r>
              <a:rPr lang="es-ES" b="1" dirty="0" smtClean="0">
                <a:effectLst/>
              </a:rPr>
              <a:t>El 71 por ciento </a:t>
            </a:r>
            <a:r>
              <a:rPr lang="es-ES" dirty="0" smtClean="0">
                <a:effectLst/>
              </a:rPr>
              <a:t>de los encuestados dijeron que tenían dificultades para concentrarse en el trabajo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 - </a:t>
            </a:r>
            <a:r>
              <a:rPr lang="es-ES" b="1" dirty="0" smtClean="0">
                <a:effectLst/>
              </a:rPr>
              <a:t>Más de la mitad </a:t>
            </a:r>
            <a:r>
              <a:rPr lang="es-ES" dirty="0" smtClean="0">
                <a:effectLst/>
              </a:rPr>
              <a:t>dijo que el síndrome de estrés postraumático impactado su trabajo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 - </a:t>
            </a:r>
            <a:r>
              <a:rPr lang="es-ES" b="1" dirty="0" smtClean="0">
                <a:effectLst/>
              </a:rPr>
              <a:t>Casi la mitad de los encuestados </a:t>
            </a:r>
            <a:r>
              <a:rPr lang="es-ES" dirty="0" smtClean="0">
                <a:effectLst/>
              </a:rPr>
              <a:t>dijo que no eran tan productivos en el trabajo</a:t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 - </a:t>
            </a:r>
            <a:r>
              <a:rPr lang="es-ES" b="1" dirty="0" smtClean="0">
                <a:effectLst/>
              </a:rPr>
              <a:t>Y un tercio de los encuestados </a:t>
            </a:r>
            <a:r>
              <a:rPr lang="es-ES" dirty="0" smtClean="0">
                <a:effectLst/>
              </a:rPr>
              <a:t>dijo que estaban temerosos por su seguridad en el trabajo ".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/>
              <a:t>[SIGUIENTE DIAPOSITIVO</a:t>
            </a:r>
            <a:r>
              <a:rPr lang="en-US" sz="1200" baseline="0" dirty="0" smtClean="0"/>
              <a:t>]</a:t>
            </a: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2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“Mi nombre es[Nombre] y yo soy la[titulo] en [organización /compañia]. </a:t>
            </a:r>
            <a:r>
              <a:rPr lang="es-ES" dirty="0" smtClean="0"/>
              <a:t>Voy a estar facilitando el entrenamiento de hoy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  <a:p>
            <a:r>
              <a:rPr lang="es-ES" dirty="0" smtClean="0"/>
              <a:t>El entrenamiento de hoy es una formación piloto desarrollado por el</a:t>
            </a:r>
            <a:r>
              <a:rPr lang="es-ES" baseline="0" dirty="0" smtClean="0"/>
              <a:t> proyecto</a:t>
            </a:r>
            <a:r>
              <a:rPr lang="es-ES" dirty="0" smtClean="0"/>
              <a:t> Vea las Señales, Denuncia. Yo sirvo en la junta asesora para el Ver las Señales, Denuncia proyecto, que es cómo llegué a formar parte del entrenamiento hoy. [Y, sé que tenemos un miembro / a varios miembros de nuestra junta asesora corporativa aquí también. ¿Puedes levantar las manos? ¡Hola! Me alegro de verte!</a:t>
            </a:r>
            <a:endParaRPr lang="en-US" dirty="0" smtClean="0"/>
          </a:p>
          <a:p>
            <a:endParaRPr lang="en-US" b="1" dirty="0" smtClean="0"/>
          </a:p>
          <a:p>
            <a:r>
              <a:rPr lang="es-ES" b="1" dirty="0" smtClean="0"/>
              <a:t>Sólo un poco de antecedentes de el</a:t>
            </a:r>
            <a:r>
              <a:rPr lang="es-ES" dirty="0" smtClean="0"/>
              <a:t> </a:t>
            </a:r>
            <a:r>
              <a:rPr lang="es-ES" b="1" dirty="0" smtClean="0"/>
              <a:t>proyecto</a:t>
            </a:r>
            <a:r>
              <a:rPr lang="en-US" b="1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proyecto está financiado por la Fundación Avon para la Mujer y coordinado por la Red de Ohio Violencia Doméstica (ODVN) y la Alianza de Ohio para Poner Fin a la Violencia Sexual (OAESV)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Vea las Señales, Denuncie</a:t>
            </a:r>
            <a:r>
              <a:rPr lang="en-US" sz="1200" baseline="0" dirty="0" smtClean="0"/>
              <a:t> </a:t>
            </a:r>
            <a:r>
              <a:rPr lang="es-ES" dirty="0" smtClean="0"/>
              <a:t>es un programa gratuito, basado en línea de formación que instruye a los empleadores y los empleados manera de intervenir de forma segura como un espectador para prevenir la violencia doméstica y sexual, tanto si se produce en el lugar de trabajo o en la comunidad.</a:t>
            </a:r>
            <a:r>
              <a:rPr lang="en-US" sz="1200" dirty="0" smtClean="0"/>
              <a:t>. </a:t>
            </a:r>
          </a:p>
          <a:p>
            <a:endParaRPr lang="en-US" sz="1200" dirty="0" smtClean="0"/>
          </a:p>
          <a:p>
            <a:pPr lvl="0"/>
            <a:r>
              <a:rPr lang="es-ES" dirty="0" smtClean="0"/>
              <a:t>“El programa ofrece cursos de capacitación en persona (como éste), así como lecciones de vídeo en línea para las personas a participar en a su propio ritmo ".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DIAPOSITIVA]</a:t>
            </a:r>
            <a:endParaRPr lang="en-US" sz="1200" dirty="0" smtClean="0"/>
          </a:p>
          <a:p>
            <a:endParaRPr lang="en-US" dirty="0" smtClean="0"/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9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s-ES" kern="1200" dirty="0" smtClean="0">
                <a:solidFill>
                  <a:schemeClr val="tx1"/>
                </a:solidFill>
                <a:effectLst/>
              </a:rPr>
              <a:t>Una pregunta común es a menudo, ¿por qué alguien se quede en una relación abusiva? Considere esto: no debe ser la pregunta, ¿por qué los abusadores abusan?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“</a:t>
            </a:r>
            <a:r>
              <a:rPr lang="es-ES" kern="1200" dirty="0" smtClean="0">
                <a:solidFill>
                  <a:schemeClr val="tx1"/>
                </a:solidFill>
                <a:effectLst/>
              </a:rPr>
              <a:t>Vamos a hablar de algunas de las muchas barreras que enfrentan las víctimas al dejar un abusador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Riesgo de más violencia/muerte:</a:t>
            </a:r>
            <a:r>
              <a:rPr lang="en-US" b="1" baseline="0" dirty="0" smtClean="0"/>
              <a:t> </a:t>
            </a:r>
            <a:r>
              <a:rPr lang="es-ES" kern="1200" dirty="0" smtClean="0">
                <a:solidFill>
                  <a:schemeClr val="tx1"/>
                </a:solidFill>
                <a:effectLst/>
              </a:rPr>
              <a:t>El riesgo de una víctima de perder la vida aumenta en gran medida cuando se encuentran en el proceso de dejar o simplemente han dejado una relación abusiva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  <a:r>
              <a:rPr lang="en-US" baseline="50000" dirty="0" smtClean="0">
                <a:solidFill>
                  <a:schemeClr val="accent4"/>
                </a:solidFill>
              </a:rPr>
              <a:t>1</a:t>
            </a:r>
            <a:endParaRPr lang="en-US" dirty="0" smtClean="0">
              <a:solidFill>
                <a:schemeClr val="accent4"/>
              </a:solidFill>
            </a:endParaRPr>
          </a:p>
          <a:p>
            <a:pPr lvl="1">
              <a:buFont typeface="Arial" panose="020B0604020202020204" pitchFamily="34" charset="0"/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Temor a perder custodia de los hijos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kern="1200" dirty="0" smtClean="0">
                <a:solidFill>
                  <a:schemeClr val="tx1"/>
                </a:solidFill>
                <a:effectLst/>
              </a:rPr>
              <a:t>Mientras que las víctimas temen que estas cosas muy a menudo sus miedos se basan en la realidad. Todos estos son los riesgos, no sólo de percepciones "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Valores Culturales o religiosos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kern="1200" dirty="0" smtClean="0">
                <a:solidFill>
                  <a:schemeClr val="tx1"/>
                </a:solidFill>
                <a:effectLst/>
              </a:rPr>
              <a:t>El abusador amenaza con suicidarse u otro comportamiento autodestructivo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La esperanza</a:t>
            </a:r>
            <a:r>
              <a:rPr lang="en-US" b="1" baseline="0" dirty="0" smtClean="0"/>
              <a:t> que el abusador cambie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La falta de independencia</a:t>
            </a:r>
            <a:r>
              <a:rPr lang="en-US" b="1" baseline="0" dirty="0" smtClean="0"/>
              <a:t> financiera</a:t>
            </a:r>
            <a:endParaRPr lang="en-US" b="1" dirty="0" smtClean="0"/>
          </a:p>
          <a:p>
            <a:pPr lvl="1">
              <a:buFont typeface="Arial" panose="020B0604020202020204" pitchFamily="34" charset="0"/>
              <a:buNone/>
            </a:pPr>
            <a:endParaRPr lang="en-US" b="1" dirty="0" smtClean="0"/>
          </a:p>
          <a:p>
            <a:pPr lvl="1">
              <a:buFont typeface="Arial" panose="020B0604020202020204" pitchFamily="34" charset="0"/>
              <a:buNone/>
            </a:pPr>
            <a:r>
              <a:rPr lang="en-US" b="0" i="1" dirty="0" smtClean="0"/>
              <a:t>To</a:t>
            </a:r>
            <a:r>
              <a:rPr lang="en-US" b="0" i="1" baseline="0" dirty="0" smtClean="0"/>
              <a:t> audience:</a:t>
            </a:r>
            <a:r>
              <a:rPr lang="en-US" b="1" baseline="0" dirty="0" smtClean="0"/>
              <a:t> “</a:t>
            </a:r>
            <a:r>
              <a:rPr lang="en-US" b="0" baseline="0" dirty="0" smtClean="0"/>
              <a:t>Are there any other barriers you want to add?”</a:t>
            </a:r>
          </a:p>
          <a:p>
            <a:pPr lvl="1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[Next Slide]</a:t>
            </a:r>
            <a:endParaRPr lang="en-US" dirty="0" smtClean="0"/>
          </a:p>
          <a:p>
            <a:pPr lvl="0">
              <a:buFont typeface="Arial" panose="020B0604020202020204" pitchFamily="34" charset="0"/>
              <a:buNone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1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SzPct val="70000"/>
              <a:buNone/>
            </a:pPr>
            <a:r>
              <a:rPr lang="en-US" sz="1200" dirty="0" smtClean="0"/>
              <a:t>“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ayudar a alguien que está en una relación abusiva</a:t>
            </a:r>
            <a:r>
              <a:rPr lang="en-US" sz="1200" dirty="0" smtClean="0"/>
              <a:t>: </a:t>
            </a:r>
          </a:p>
          <a:p>
            <a:pPr lvl="0">
              <a:buSzPct val="70000"/>
              <a:buFont typeface="Wingdings" panose="05000000000000000000" pitchFamily="2" charset="2"/>
              <a:buChar char="q"/>
            </a:pPr>
            <a:r>
              <a:rPr lang="en-US" sz="1200" dirty="0" smtClean="0"/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Reconozca que se encuentran en una situación muy difícil y atemorizante</a:t>
            </a:r>
            <a:r>
              <a:rPr lang="en-US" sz="1200" dirty="0" smtClean="0"/>
              <a:t>. </a:t>
            </a:r>
          </a:p>
          <a:p>
            <a:pPr lvl="0">
              <a:buSzPct val="70000"/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Recuérdales que el abuso no es culpa de ellos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4"/>
                </a:solidFill>
              </a:rPr>
              <a:t>Escuche</a:t>
            </a:r>
            <a:r>
              <a:rPr lang="en-US" sz="1200" baseline="0" dirty="0" smtClean="0">
                <a:solidFill>
                  <a:schemeClr val="accent4"/>
                </a:solidFill>
              </a:rPr>
              <a:t> sin juzgar</a:t>
            </a:r>
            <a:r>
              <a:rPr lang="en-US" sz="1200" dirty="0" smtClean="0"/>
              <a:t>. </a:t>
            </a:r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accent4"/>
                </a:solidFill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Consulte una agencia local de violencia doméstica o de una línea telefónica</a:t>
            </a:r>
            <a:endParaRPr lang="en-US" sz="1200" dirty="0" smtClean="0"/>
          </a:p>
          <a:p>
            <a:pPr>
              <a:buSzPct val="70000"/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Respete las decisiones. Entienda que hay muchas razones por las que una víctima puede permanecer en una relación. "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None/>
              <a:tabLst/>
              <a:defRPr/>
            </a:pP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[SIGUIENTE</a:t>
            </a:r>
            <a:r>
              <a:rPr lang="en-US" sz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DIAPOSITIVO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]</a:t>
            </a:r>
            <a:endParaRPr lang="en-US" dirty="0" smtClean="0"/>
          </a:p>
          <a:p>
            <a:pPr>
              <a:buSzPct val="70000"/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0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s-ES" dirty="0" smtClean="0"/>
              <a:t>"En nuestro estudio, hemos pedido a los sobrevivientes, si tenían un mensaje para los empleadores sobre cómo ayudar, ¿qué sería? He aquí algunas de sus respuestas.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- Mostrar respuestas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--Después Última respuesta: Sólo quiero darle las gracias otra vez por ser parte de este entrenamiento. Usted está haciendo una diferencia para sus empleados y para la comunidad!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96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"Ahora ... tiempo para un descanso de 30 segundos de estiramiento antes de sumergirse en las diapositivas de intervención espectador!“</a:t>
            </a:r>
          </a:p>
          <a:p>
            <a:endParaRPr lang="en-US" dirty="0" smtClean="0"/>
          </a:p>
          <a:p>
            <a:r>
              <a:rPr lang="en-US" dirty="0" smtClean="0"/>
              <a:t>{!estirece!!}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[SIGUIENTES</a:t>
            </a:r>
            <a:r>
              <a:rPr lang="en-US" sz="1200" baseline="0" dirty="0" smtClean="0"/>
              <a:t> DIAPOSITIVAS– INTERVENCION DE ESPECTADOR]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9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“Antes de iniciar, vamos a tomar unos minutos para revisar la agenda: 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Vamos a comenzar con una breve introducción a</a:t>
            </a:r>
            <a:r>
              <a:rPr lang="es-ES" baseline="0" dirty="0" smtClean="0"/>
              <a:t> la </a:t>
            </a:r>
            <a:r>
              <a:rPr lang="es-ES" dirty="0" smtClean="0"/>
              <a:t>intervención</a:t>
            </a:r>
            <a:r>
              <a:rPr lang="en-US" dirty="0" smtClean="0"/>
              <a:t> del espectador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A continuación, vamos a tomar 20 minutos para contestar algunas preguntas comunes acerca de la violencia doméstica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Luego, vamos a ver un breve vídeo que muestra como puede</a:t>
            </a:r>
            <a:r>
              <a:rPr lang="es-ES" baseline="0" dirty="0" smtClean="0"/>
              <a:t> ser la  </a:t>
            </a:r>
            <a:r>
              <a:rPr lang="es-ES" dirty="0" smtClean="0"/>
              <a:t> intervención de los espectadores y tendrá la oportunidad de practicar las habilidades enseñadas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Por último, ya que el entrenamiento de hoy es una formación</a:t>
            </a:r>
            <a:r>
              <a:rPr lang="es-ES" baseline="0" dirty="0" smtClean="0"/>
              <a:t> </a:t>
            </a:r>
            <a:r>
              <a:rPr lang="es-ES" dirty="0" smtClean="0"/>
              <a:t> piloto, nos encantaría escuchar sus opiniones sobre cómo mejorar esta formación antes de su lanzamiento a nivel nacional en noviembre. Vamos a tomar 15 minutos o menos</a:t>
            </a:r>
            <a:r>
              <a:rPr lang="es-ES" baseline="0" dirty="0" smtClean="0"/>
              <a:t> </a:t>
            </a:r>
            <a:r>
              <a:rPr lang="es-ES" dirty="0" smtClean="0"/>
              <a:t>para hacer eso hoy</a:t>
            </a:r>
            <a:r>
              <a:rPr lang="en-US" baseline="0" dirty="0" smtClean="0"/>
              <a:t> “</a:t>
            </a:r>
          </a:p>
          <a:p>
            <a:endParaRPr lang="en-US" dirty="0" smtClean="0"/>
          </a:p>
          <a:p>
            <a:r>
              <a:rPr lang="es-ES" dirty="0" smtClean="0"/>
              <a:t>"¿Alguna</a:t>
            </a:r>
            <a:r>
              <a:rPr lang="es-ES" baseline="0" dirty="0" smtClean="0"/>
              <a:t> </a:t>
            </a:r>
            <a:r>
              <a:rPr lang="es-ES" dirty="0" smtClean="0"/>
              <a:t> pregunta sobre cuál es la agenda del día de hoy?"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“Al final del entrenamiento de hoy usted </a:t>
            </a:r>
            <a:r>
              <a:rPr lang="es-ES" dirty="0" smtClean="0"/>
              <a:t>sabrá cómo intervenir como espectador para prevenir la violencia</a:t>
            </a:r>
            <a:r>
              <a:rPr lang="es-ES" baseline="0" dirty="0" smtClean="0"/>
              <a:t> doméstica. Iniciemos!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[SIGUIENTE</a:t>
            </a:r>
            <a:r>
              <a:rPr lang="en-US" baseline="0" dirty="0" smtClean="0"/>
              <a:t> DIAPOSITIVA]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6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"Antes de sumergirnos en el material, quiero establecer algunas reglas básicas para el entrenamiento. Voy primero a compartir mis dos reglas simples, y luego, si alguien quiere añadir a la lista que voy a tener la oportunidad de hacerlo ".</a:t>
            </a:r>
          </a:p>
          <a:p>
            <a:endParaRPr lang="es-E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“Regla 1: Cuida de ti mismo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Quiero reconocer que puede haber individuos en este entrenamiento que son víctimas de asalto sexual y el material de capacitación puede desencadenar recuerdos o emociones difíciles. Por favor, cuidar de sí mismo, ya sea que signifique salir de la habitación para que entre aire fresco, conseguir un vaso de agua, o desconcentra si el material es difícil de discutir ".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-Haga clic Mouse-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“Regla 2: Hable respetuosamente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 smtClean="0"/>
              <a:t>“Incluso si usted no está de acuerdo, por favor mantenga sus comentarios respetuoso. Por favor, tomar turnos al hablar ".</a:t>
            </a:r>
          </a:p>
          <a:p>
            <a:endParaRPr lang="es-E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s-ES" dirty="0" smtClean="0"/>
              <a:t>"Eso es todo! ¿Alguien tiene alguna otra norma que quieran contribuir antes de empezar? "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it! Does anyone have any other rules they want to contribute before we get started?”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[SIGUIENTE</a:t>
            </a:r>
            <a:r>
              <a:rPr lang="en-US" sz="1200" baseline="0" dirty="0" smtClean="0"/>
              <a:t> DIAPOSITIVA]</a:t>
            </a:r>
            <a:endParaRPr lang="en-US" sz="1200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4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"Primero vamos a definir el termino  intervención de los espectadores  - Intervención de los espectadores es el acto de una persona que interviene cuando ven u oyen los comportamientos que promueven la violencia doméstica y sexual ".</a:t>
            </a:r>
          </a:p>
          <a:p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[SIGUENTE DIAPOSITIVA</a:t>
            </a:r>
            <a:r>
              <a:rPr lang="en-US" baseline="0" dirty="0" smtClean="0"/>
              <a:t>]</a:t>
            </a: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6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320" y="4480004"/>
            <a:ext cx="6046470" cy="3665458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s-ES" dirty="0" smtClean="0"/>
              <a:t>"En este momento, puede que se pregunte por qué le pedimos específicamente que intervenga?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/>
              <a:t>La mayoría de las personas no cometen actos de violencia doméstica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/>
              <a:t>La mayoría de las personas no son víctimas de violencia doméstica. "</a:t>
            </a:r>
            <a:endParaRPr lang="en-US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[SIGUIENTE</a:t>
            </a:r>
            <a:r>
              <a:rPr lang="en-US" baseline="0" dirty="0" smtClean="0"/>
              <a:t> DIAPOSITIVO]</a:t>
            </a:r>
            <a:endParaRPr lang="en-US" dirty="0" smtClean="0"/>
          </a:p>
          <a:p>
            <a:pPr lvl="1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9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ED038A"/>
                </a:solidFill>
              </a:rPr>
              <a:t>“1 en 4</a:t>
            </a:r>
            <a:r>
              <a:rPr lang="en-US" dirty="0" smtClean="0"/>
              <a:t> mujeres </a:t>
            </a:r>
            <a:r>
              <a:rPr lang="es-ES" kern="1200" dirty="0" smtClean="0">
                <a:solidFill>
                  <a:schemeClr val="tx1"/>
                </a:solidFill>
                <a:effectLst/>
              </a:rPr>
              <a:t>será una víctima de violencia doméstica en su vida, y 1 de cada 7 hombres serán víctimas en su vida.</a:t>
            </a:r>
            <a:endParaRPr lang="en-US" baseline="0" dirty="0" smtClean="0"/>
          </a:p>
          <a:p>
            <a:pPr lvl="1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 Las técnicas que aprenda hoy te dará el poder para ayudar a la gente en su comunidad que usted</a:t>
            </a:r>
            <a:r>
              <a:rPr lang="es-ES" baseline="0" dirty="0" smtClean="0"/>
              <a:t> aprecia</a:t>
            </a:r>
            <a:r>
              <a:rPr lang="es-ES" dirty="0" smtClean="0"/>
              <a:t>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"</a:t>
            </a:r>
            <a:r>
              <a:rPr lang="en-US" dirty="0" smtClean="0"/>
              <a:t>[SIGUIENTE</a:t>
            </a:r>
            <a:r>
              <a:rPr lang="en-US" baseline="0" dirty="0" smtClean="0"/>
              <a:t> DIAPOSITIVO]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4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buFont typeface="Wingdings" panose="05000000000000000000" pitchFamily="2" charset="2"/>
              <a:buNone/>
            </a:pPr>
            <a:r>
              <a:rPr lang="es-ES" dirty="0" smtClean="0"/>
              <a:t>“Las habilidades enseñadas</a:t>
            </a:r>
            <a:r>
              <a:rPr lang="es-ES" baseline="0" dirty="0" smtClean="0"/>
              <a:t> hoy le pueden ayudar a marcar una diferencia también. </a:t>
            </a:r>
            <a:r>
              <a:rPr lang="es-ES" dirty="0" smtClean="0"/>
              <a:t>Una encuesta reciente de la violencia doméstica y víctimas de agresión sexual mostró que cuando los supervisores y colegas tienden</a:t>
            </a:r>
            <a:r>
              <a:rPr lang="es-ES" baseline="0" dirty="0" smtClean="0"/>
              <a:t> la mana</a:t>
            </a:r>
            <a:r>
              <a:rPr lang="es-ES" dirty="0" smtClean="0"/>
              <a:t>, las víctimas se sientan apoyados y capaz de concentrarse en la sanación.“</a:t>
            </a:r>
          </a:p>
          <a:p>
            <a:pPr marL="0" lvl="1">
              <a:buFont typeface="Wingdings" panose="05000000000000000000" pitchFamily="2" charset="2"/>
              <a:buNone/>
            </a:pPr>
            <a:endParaRPr lang="es-ES" dirty="0" smtClean="0"/>
          </a:p>
          <a:p>
            <a:pPr marL="0" lvl="1">
              <a:buFont typeface="Wingdings" panose="05000000000000000000" pitchFamily="2" charset="2"/>
              <a:buNone/>
            </a:pPr>
            <a:r>
              <a:rPr lang="en-US" dirty="0" smtClean="0"/>
              <a:t>[SIGUIENTE DIAPOSITIVA</a:t>
            </a:r>
            <a:r>
              <a:rPr lang="en-US" baseline="0" dirty="0" smtClean="0"/>
              <a:t>]</a:t>
            </a:r>
            <a:endParaRPr lang="en-US" dirty="0" smtClean="0"/>
          </a:p>
          <a:p>
            <a:pPr marL="0" lvl="1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0" lvl="1">
              <a:buFont typeface="Wingdings" panose="05000000000000000000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9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8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2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5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3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2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8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0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4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1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8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3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63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99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0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0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05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92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7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077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0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9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5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67706-6848-4F1E-A518-D8666FC6FBCC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BEE5FF-0C06-4DC7-B5B0-3B757EA8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1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7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8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FF0622-75E4-48B8-A617-5428CA5926CE}" type="datetimeFigureOut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875541-8164-4CC7-9F2F-6F0C49BB85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2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B710-5BC2-4D31-9B7D-1BAB8F5269DD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44CE-492C-4FC4-95F0-2FCBAC9C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7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eakout.300-m.net/images/st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0" y="1581680"/>
            <a:ext cx="1996063" cy="20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2363" y="1362691"/>
            <a:ext cx="9024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/>
              <a:t>Violencia </a:t>
            </a:r>
            <a:r>
              <a:rPr lang="es-ES" sz="5400" dirty="0" smtClean="0"/>
              <a:t>Doméstica</a:t>
            </a:r>
          </a:p>
          <a:p>
            <a:r>
              <a:rPr lang="es-E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Intervención del Espectador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Entrenamiento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74" y="4966558"/>
            <a:ext cx="1729946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96" y="4966558"/>
            <a:ext cx="1734831" cy="109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55">
        <p:cover/>
      </p:transition>
    </mc:Choice>
    <mc:Fallback xmlns="">
      <p:transition spd="slow" advTm="4955">
        <p:cover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2797" y="4220610"/>
            <a:ext cx="10058400" cy="26373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Entendiendo La </a:t>
            </a:r>
          </a:p>
          <a:p>
            <a:r>
              <a:rPr lang="en-US" sz="8000" dirty="0" smtClean="0"/>
              <a:t>Violencia Doméstica</a:t>
            </a:r>
            <a:endParaRPr lang="en-US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3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0" y="-38100"/>
            <a:ext cx="7360284" cy="9791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9221" y="1181100"/>
            <a:ext cx="699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800" dirty="0" smtClean="0">
                <a:latin typeface="Covered By Your Grace"/>
              </a:rPr>
              <a:t>¿Qué es violencia doméstica?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>
                <a:latin typeface="Covered By Your Grace"/>
              </a:rPr>
              <a:t>¿Cuáles son las dinámicas de la violencia doméstica? </a:t>
            </a:r>
            <a:endParaRPr lang="es-ES" sz="2800" dirty="0" smtClean="0">
              <a:latin typeface="Covered By Your Grac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¿Cómo la violencia doméstica impacta el lugar de trabajo?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¿Por qué se quedan las victimas?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vered By Your Grace" pitchFamily="2" charset="0"/>
              </a:rPr>
              <a:t>¿Cómo puedo ayudar a la victima?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>
              <a:latin typeface="Covered By Your Grace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7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vered By Your Grace" pitchFamily="2" charset="0"/>
              </a:rPr>
              <a:t>¿Qué es Violencia Doméstica?</a:t>
            </a:r>
            <a:endParaRPr lang="en-US" dirty="0">
              <a:latin typeface="Covered By Your Grace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8725" y="1974322"/>
            <a:ext cx="10058400" cy="4023360"/>
          </a:xfrm>
        </p:spPr>
        <p:txBody>
          <a:bodyPr/>
          <a:lstStyle/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1306196"/>
              </p:ext>
            </p:extLst>
          </p:nvPr>
        </p:nvGraphicFramePr>
        <p:xfrm>
          <a:off x="1160485" y="481942"/>
          <a:ext cx="83656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55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dgm id="{E71F68D7-2B67-4392-8CE8-7F9FA47CC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dgm id="{E71F68D7-2B67-4392-8CE8-7F9FA47CC55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graphicEl>
                                              <a:dgm id="{9F8B56BC-4896-41F8-918B-EF7423253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graphicEl>
                                              <a:dgm id="{9F8B56BC-4896-41F8-918B-EF742325324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>
                                            <p:graphicEl>
                                              <a:dgm id="{E03FEA7D-EC4D-45E7-88E5-2DD03D475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graphicEl>
                                              <a:dgm id="{E03FEA7D-EC4D-45E7-88E5-2DD03D47562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>
                                            <p:graphicEl>
                                              <a:dgm id="{6A07B42E-D7F1-46C9-80C4-FBC26031D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>
                                            <p:graphicEl>
                                              <a:dgm id="{6A07B42E-D7F1-46C9-80C4-FBC26031DCB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>
                                            <p:graphicEl>
                                              <a:dgm id="{50B195BB-EBD7-4022-B684-22F599647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graphicEl>
                                              <a:dgm id="{50B195BB-EBD7-4022-B684-22F599647D1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vered By Your Grace" pitchFamily="2" charset="0"/>
              </a:rPr>
              <a:t>¿Qué es Violencia Doméstica?</a:t>
            </a:r>
            <a:endParaRPr lang="en-US" dirty="0">
              <a:latin typeface="Covered By Your Grace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8725" y="1974322"/>
            <a:ext cx="10058400" cy="4023360"/>
          </a:xfrm>
        </p:spPr>
        <p:txBody>
          <a:bodyPr/>
          <a:lstStyle/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696368"/>
              </p:ext>
            </p:extLst>
          </p:nvPr>
        </p:nvGraphicFramePr>
        <p:xfrm>
          <a:off x="1845414" y="1737360"/>
          <a:ext cx="6793023" cy="450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270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688B9E-3B5A-4439-B3B4-CAB5552C4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E688B9E-3B5A-4439-B3B4-CAB5552C4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E688B9E-3B5A-4439-B3B4-CAB5552C4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E688B9E-3B5A-4439-B3B4-CAB5552C4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68585-8926-4DDB-A48D-799681AE8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9868585-8926-4DDB-A48D-799681AE8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9868585-8926-4DDB-A48D-799681AE8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9868585-8926-4DDB-A48D-799681AE8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2C9528-3CA4-4474-8694-A068DCCA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42C9528-3CA4-4474-8694-A068DCCA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42C9528-3CA4-4474-8694-A068DCCA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42C9528-3CA4-4474-8694-A068DCCAB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9F714-E86D-4B4B-A718-CFB1CE660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D79F714-E86D-4B4B-A718-CFB1CE660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D79F714-E86D-4B4B-A718-CFB1CE660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D79F714-E86D-4B4B-A718-CFB1CE660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98344A-A96A-49F5-8090-0228CEC45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A98344A-A96A-49F5-8090-0228CEC45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A98344A-A96A-49F5-8090-0228CEC45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A98344A-A96A-49F5-8090-0228CEC45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0831B-602B-4BFB-9F41-DEA62416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4D0831B-602B-4BFB-9F41-DEA62416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4D0831B-602B-4BFB-9F41-DEA62416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4D0831B-602B-4BFB-9F41-DEA624162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150BE4-CE59-4840-919D-8C55BDC3A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B150BE4-CE59-4840-919D-8C55BDC3A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B150BE4-CE59-4840-919D-8C55BDC3A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B150BE4-CE59-4840-919D-8C55BDC3A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¿Cuáles son las dinámicas de la violencia doméstica?</a:t>
            </a:r>
            <a:endParaRPr lang="en-US" b="1" dirty="0">
              <a:latin typeface="Covered By Your Grac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0" y="2074863"/>
            <a:ext cx="4022725" cy="4022725"/>
          </a:xfrm>
        </p:spPr>
      </p:pic>
      <p:sp>
        <p:nvSpPr>
          <p:cNvPr id="5" name="TextBox 4"/>
          <p:cNvSpPr txBox="1"/>
          <p:nvPr/>
        </p:nvSpPr>
        <p:spPr>
          <a:xfrm>
            <a:off x="5554980" y="2551113"/>
            <a:ext cx="50558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¿Se le ocurre algún ejemplo de cómo los abusadores pueden ejercer poder y control?</a:t>
            </a:r>
            <a:endParaRPr lang="en-US" sz="4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4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r="515" b="15279"/>
          <a:stretch/>
        </p:blipFill>
        <p:spPr>
          <a:xfrm>
            <a:off x="2059021" y="86151"/>
            <a:ext cx="8036057" cy="6255327"/>
          </a:xfrm>
          <a:prstGeom prst="rect">
            <a:avLst/>
          </a:prstGeom>
        </p:spPr>
      </p:pic>
      <p:sp>
        <p:nvSpPr>
          <p:cNvPr id="11" name="Flowchart: Manual Operation 7"/>
          <p:cNvSpPr/>
          <p:nvPr/>
        </p:nvSpPr>
        <p:spPr>
          <a:xfrm rot="9399259">
            <a:off x="5693172" y="4400250"/>
            <a:ext cx="2269864" cy="22607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790"/>
              <a:gd name="connsiteY0" fmla="*/ 593 h 10000"/>
              <a:gd name="connsiteX1" fmla="*/ 10790 w 10790"/>
              <a:gd name="connsiteY1" fmla="*/ 0 h 10000"/>
              <a:gd name="connsiteX2" fmla="*/ 8790 w 10790"/>
              <a:gd name="connsiteY2" fmla="*/ 10000 h 10000"/>
              <a:gd name="connsiteX3" fmla="*/ 2790 w 10790"/>
              <a:gd name="connsiteY3" fmla="*/ 10000 h 10000"/>
              <a:gd name="connsiteX4" fmla="*/ 0 w 10790"/>
              <a:gd name="connsiteY4" fmla="*/ 593 h 10000"/>
              <a:gd name="connsiteX0" fmla="*/ 0 w 11613"/>
              <a:gd name="connsiteY0" fmla="*/ 0 h 9407"/>
              <a:gd name="connsiteX1" fmla="*/ 11613 w 11613"/>
              <a:gd name="connsiteY1" fmla="*/ 583 h 9407"/>
              <a:gd name="connsiteX2" fmla="*/ 8790 w 11613"/>
              <a:gd name="connsiteY2" fmla="*/ 9407 h 9407"/>
              <a:gd name="connsiteX3" fmla="*/ 2790 w 11613"/>
              <a:gd name="connsiteY3" fmla="*/ 9407 h 9407"/>
              <a:gd name="connsiteX4" fmla="*/ 0 w 11613"/>
              <a:gd name="connsiteY4" fmla="*/ 0 h 9407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2402 w 10000"/>
              <a:gd name="connsiteY3" fmla="*/ 10000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1054 h 12498"/>
              <a:gd name="connsiteX1" fmla="*/ 10000 w 10000"/>
              <a:gd name="connsiteY1" fmla="*/ 1674 h 12498"/>
              <a:gd name="connsiteX2" fmla="*/ 6021 w 10000"/>
              <a:gd name="connsiteY2" fmla="*/ 12498 h 12498"/>
              <a:gd name="connsiteX3" fmla="*/ 3366 w 10000"/>
              <a:gd name="connsiteY3" fmla="*/ 12489 h 12498"/>
              <a:gd name="connsiteX4" fmla="*/ 0 w 10000"/>
              <a:gd name="connsiteY4" fmla="*/ 1054 h 1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498">
                <a:moveTo>
                  <a:pt x="0" y="1054"/>
                </a:moveTo>
                <a:cubicBezTo>
                  <a:pt x="4178" y="-1138"/>
                  <a:pt x="8706" y="599"/>
                  <a:pt x="10000" y="1674"/>
                </a:cubicBezTo>
                <a:lnTo>
                  <a:pt x="6021" y="12498"/>
                </a:lnTo>
                <a:cubicBezTo>
                  <a:pt x="4843" y="12204"/>
                  <a:pt x="4664" y="12231"/>
                  <a:pt x="3366" y="12489"/>
                </a:cubicBezTo>
                <a:lnTo>
                  <a:pt x="0" y="1054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Manual Operation 7"/>
          <p:cNvSpPr/>
          <p:nvPr/>
        </p:nvSpPr>
        <p:spPr>
          <a:xfrm rot="17342036">
            <a:off x="3188699" y="1841876"/>
            <a:ext cx="2370129" cy="226699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790"/>
              <a:gd name="connsiteY0" fmla="*/ 593 h 10000"/>
              <a:gd name="connsiteX1" fmla="*/ 10790 w 10790"/>
              <a:gd name="connsiteY1" fmla="*/ 0 h 10000"/>
              <a:gd name="connsiteX2" fmla="*/ 8790 w 10790"/>
              <a:gd name="connsiteY2" fmla="*/ 10000 h 10000"/>
              <a:gd name="connsiteX3" fmla="*/ 2790 w 10790"/>
              <a:gd name="connsiteY3" fmla="*/ 10000 h 10000"/>
              <a:gd name="connsiteX4" fmla="*/ 0 w 10790"/>
              <a:gd name="connsiteY4" fmla="*/ 593 h 10000"/>
              <a:gd name="connsiteX0" fmla="*/ 0 w 11613"/>
              <a:gd name="connsiteY0" fmla="*/ 0 h 9407"/>
              <a:gd name="connsiteX1" fmla="*/ 11613 w 11613"/>
              <a:gd name="connsiteY1" fmla="*/ 583 h 9407"/>
              <a:gd name="connsiteX2" fmla="*/ 8790 w 11613"/>
              <a:gd name="connsiteY2" fmla="*/ 9407 h 9407"/>
              <a:gd name="connsiteX3" fmla="*/ 2790 w 11613"/>
              <a:gd name="connsiteY3" fmla="*/ 9407 h 9407"/>
              <a:gd name="connsiteX4" fmla="*/ 0 w 11613"/>
              <a:gd name="connsiteY4" fmla="*/ 0 h 9407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2402 w 10000"/>
              <a:gd name="connsiteY3" fmla="*/ 10000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1054 h 12498"/>
              <a:gd name="connsiteX1" fmla="*/ 10000 w 10000"/>
              <a:gd name="connsiteY1" fmla="*/ 1674 h 12498"/>
              <a:gd name="connsiteX2" fmla="*/ 6021 w 10000"/>
              <a:gd name="connsiteY2" fmla="*/ 12498 h 12498"/>
              <a:gd name="connsiteX3" fmla="*/ 3366 w 10000"/>
              <a:gd name="connsiteY3" fmla="*/ 12489 h 12498"/>
              <a:gd name="connsiteX4" fmla="*/ 0 w 10000"/>
              <a:gd name="connsiteY4" fmla="*/ 1054 h 1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498">
                <a:moveTo>
                  <a:pt x="0" y="1054"/>
                </a:moveTo>
                <a:cubicBezTo>
                  <a:pt x="4178" y="-1138"/>
                  <a:pt x="8706" y="599"/>
                  <a:pt x="10000" y="1674"/>
                </a:cubicBezTo>
                <a:lnTo>
                  <a:pt x="6021" y="12498"/>
                </a:lnTo>
                <a:cubicBezTo>
                  <a:pt x="4843" y="12204"/>
                  <a:pt x="4664" y="12231"/>
                  <a:pt x="3366" y="12489"/>
                </a:cubicBezTo>
                <a:lnTo>
                  <a:pt x="0" y="1054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Manual Operation 7"/>
          <p:cNvSpPr/>
          <p:nvPr/>
        </p:nvSpPr>
        <p:spPr>
          <a:xfrm rot="20115412">
            <a:off x="4245026" y="867898"/>
            <a:ext cx="2368806" cy="22341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790"/>
              <a:gd name="connsiteY0" fmla="*/ 593 h 10000"/>
              <a:gd name="connsiteX1" fmla="*/ 10790 w 10790"/>
              <a:gd name="connsiteY1" fmla="*/ 0 h 10000"/>
              <a:gd name="connsiteX2" fmla="*/ 8790 w 10790"/>
              <a:gd name="connsiteY2" fmla="*/ 10000 h 10000"/>
              <a:gd name="connsiteX3" fmla="*/ 2790 w 10790"/>
              <a:gd name="connsiteY3" fmla="*/ 10000 h 10000"/>
              <a:gd name="connsiteX4" fmla="*/ 0 w 10790"/>
              <a:gd name="connsiteY4" fmla="*/ 593 h 10000"/>
              <a:gd name="connsiteX0" fmla="*/ 0 w 11613"/>
              <a:gd name="connsiteY0" fmla="*/ 0 h 9407"/>
              <a:gd name="connsiteX1" fmla="*/ 11613 w 11613"/>
              <a:gd name="connsiteY1" fmla="*/ 583 h 9407"/>
              <a:gd name="connsiteX2" fmla="*/ 8790 w 11613"/>
              <a:gd name="connsiteY2" fmla="*/ 9407 h 9407"/>
              <a:gd name="connsiteX3" fmla="*/ 2790 w 11613"/>
              <a:gd name="connsiteY3" fmla="*/ 9407 h 9407"/>
              <a:gd name="connsiteX4" fmla="*/ 0 w 11613"/>
              <a:gd name="connsiteY4" fmla="*/ 0 h 9407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2402 w 10000"/>
              <a:gd name="connsiteY3" fmla="*/ 10000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1054 h 12498"/>
              <a:gd name="connsiteX1" fmla="*/ 10000 w 10000"/>
              <a:gd name="connsiteY1" fmla="*/ 1674 h 12498"/>
              <a:gd name="connsiteX2" fmla="*/ 6021 w 10000"/>
              <a:gd name="connsiteY2" fmla="*/ 12498 h 12498"/>
              <a:gd name="connsiteX3" fmla="*/ 3366 w 10000"/>
              <a:gd name="connsiteY3" fmla="*/ 12489 h 12498"/>
              <a:gd name="connsiteX4" fmla="*/ 0 w 10000"/>
              <a:gd name="connsiteY4" fmla="*/ 1054 h 1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498">
                <a:moveTo>
                  <a:pt x="0" y="1054"/>
                </a:moveTo>
                <a:cubicBezTo>
                  <a:pt x="4178" y="-1138"/>
                  <a:pt x="8706" y="599"/>
                  <a:pt x="10000" y="1674"/>
                </a:cubicBezTo>
                <a:lnTo>
                  <a:pt x="6021" y="12498"/>
                </a:lnTo>
                <a:cubicBezTo>
                  <a:pt x="4843" y="12204"/>
                  <a:pt x="4664" y="12231"/>
                  <a:pt x="3366" y="12489"/>
                </a:cubicBezTo>
                <a:lnTo>
                  <a:pt x="0" y="1054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Operation 7"/>
          <p:cNvSpPr/>
          <p:nvPr/>
        </p:nvSpPr>
        <p:spPr>
          <a:xfrm rot="1191814">
            <a:off x="5696698" y="894788"/>
            <a:ext cx="2375563" cy="22417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790"/>
              <a:gd name="connsiteY0" fmla="*/ 593 h 10000"/>
              <a:gd name="connsiteX1" fmla="*/ 10790 w 10790"/>
              <a:gd name="connsiteY1" fmla="*/ 0 h 10000"/>
              <a:gd name="connsiteX2" fmla="*/ 8790 w 10790"/>
              <a:gd name="connsiteY2" fmla="*/ 10000 h 10000"/>
              <a:gd name="connsiteX3" fmla="*/ 2790 w 10790"/>
              <a:gd name="connsiteY3" fmla="*/ 10000 h 10000"/>
              <a:gd name="connsiteX4" fmla="*/ 0 w 10790"/>
              <a:gd name="connsiteY4" fmla="*/ 593 h 10000"/>
              <a:gd name="connsiteX0" fmla="*/ 0 w 11613"/>
              <a:gd name="connsiteY0" fmla="*/ 0 h 9407"/>
              <a:gd name="connsiteX1" fmla="*/ 11613 w 11613"/>
              <a:gd name="connsiteY1" fmla="*/ 583 h 9407"/>
              <a:gd name="connsiteX2" fmla="*/ 8790 w 11613"/>
              <a:gd name="connsiteY2" fmla="*/ 9407 h 9407"/>
              <a:gd name="connsiteX3" fmla="*/ 2790 w 11613"/>
              <a:gd name="connsiteY3" fmla="*/ 9407 h 9407"/>
              <a:gd name="connsiteX4" fmla="*/ 0 w 11613"/>
              <a:gd name="connsiteY4" fmla="*/ 0 h 9407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2402 w 10000"/>
              <a:gd name="connsiteY3" fmla="*/ 10000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1054 h 12498"/>
              <a:gd name="connsiteX1" fmla="*/ 10000 w 10000"/>
              <a:gd name="connsiteY1" fmla="*/ 1674 h 12498"/>
              <a:gd name="connsiteX2" fmla="*/ 6021 w 10000"/>
              <a:gd name="connsiteY2" fmla="*/ 12498 h 12498"/>
              <a:gd name="connsiteX3" fmla="*/ 3366 w 10000"/>
              <a:gd name="connsiteY3" fmla="*/ 12489 h 12498"/>
              <a:gd name="connsiteX4" fmla="*/ 0 w 10000"/>
              <a:gd name="connsiteY4" fmla="*/ 1054 h 1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498">
                <a:moveTo>
                  <a:pt x="0" y="1054"/>
                </a:moveTo>
                <a:cubicBezTo>
                  <a:pt x="4178" y="-1138"/>
                  <a:pt x="8706" y="599"/>
                  <a:pt x="10000" y="1674"/>
                </a:cubicBezTo>
                <a:lnTo>
                  <a:pt x="6021" y="12498"/>
                </a:lnTo>
                <a:cubicBezTo>
                  <a:pt x="4843" y="12204"/>
                  <a:pt x="4664" y="12231"/>
                  <a:pt x="3366" y="12489"/>
                </a:cubicBezTo>
                <a:lnTo>
                  <a:pt x="0" y="1054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Manual Operation 7"/>
          <p:cNvSpPr/>
          <p:nvPr/>
        </p:nvSpPr>
        <p:spPr>
          <a:xfrm rot="3936069">
            <a:off x="6734818" y="1927452"/>
            <a:ext cx="2314611" cy="22718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790"/>
              <a:gd name="connsiteY0" fmla="*/ 593 h 10000"/>
              <a:gd name="connsiteX1" fmla="*/ 10790 w 10790"/>
              <a:gd name="connsiteY1" fmla="*/ 0 h 10000"/>
              <a:gd name="connsiteX2" fmla="*/ 8790 w 10790"/>
              <a:gd name="connsiteY2" fmla="*/ 10000 h 10000"/>
              <a:gd name="connsiteX3" fmla="*/ 2790 w 10790"/>
              <a:gd name="connsiteY3" fmla="*/ 10000 h 10000"/>
              <a:gd name="connsiteX4" fmla="*/ 0 w 10790"/>
              <a:gd name="connsiteY4" fmla="*/ 593 h 10000"/>
              <a:gd name="connsiteX0" fmla="*/ 0 w 11613"/>
              <a:gd name="connsiteY0" fmla="*/ 0 h 9407"/>
              <a:gd name="connsiteX1" fmla="*/ 11613 w 11613"/>
              <a:gd name="connsiteY1" fmla="*/ 583 h 9407"/>
              <a:gd name="connsiteX2" fmla="*/ 8790 w 11613"/>
              <a:gd name="connsiteY2" fmla="*/ 9407 h 9407"/>
              <a:gd name="connsiteX3" fmla="*/ 2790 w 11613"/>
              <a:gd name="connsiteY3" fmla="*/ 9407 h 9407"/>
              <a:gd name="connsiteX4" fmla="*/ 0 w 11613"/>
              <a:gd name="connsiteY4" fmla="*/ 0 h 9407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2402 w 10000"/>
              <a:gd name="connsiteY3" fmla="*/ 10000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1054 h 12498"/>
              <a:gd name="connsiteX1" fmla="*/ 10000 w 10000"/>
              <a:gd name="connsiteY1" fmla="*/ 1674 h 12498"/>
              <a:gd name="connsiteX2" fmla="*/ 6021 w 10000"/>
              <a:gd name="connsiteY2" fmla="*/ 12498 h 12498"/>
              <a:gd name="connsiteX3" fmla="*/ 3366 w 10000"/>
              <a:gd name="connsiteY3" fmla="*/ 12489 h 12498"/>
              <a:gd name="connsiteX4" fmla="*/ 0 w 10000"/>
              <a:gd name="connsiteY4" fmla="*/ 1054 h 1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498">
                <a:moveTo>
                  <a:pt x="0" y="1054"/>
                </a:moveTo>
                <a:cubicBezTo>
                  <a:pt x="4178" y="-1138"/>
                  <a:pt x="8706" y="599"/>
                  <a:pt x="10000" y="1674"/>
                </a:cubicBezTo>
                <a:lnTo>
                  <a:pt x="6021" y="12498"/>
                </a:lnTo>
                <a:cubicBezTo>
                  <a:pt x="4843" y="12204"/>
                  <a:pt x="4664" y="12231"/>
                  <a:pt x="3366" y="12489"/>
                </a:cubicBezTo>
                <a:lnTo>
                  <a:pt x="0" y="1054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Operation 7"/>
          <p:cNvSpPr/>
          <p:nvPr/>
        </p:nvSpPr>
        <p:spPr>
          <a:xfrm rot="6638252">
            <a:off x="6759564" y="3377895"/>
            <a:ext cx="2256314" cy="22907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790"/>
              <a:gd name="connsiteY0" fmla="*/ 593 h 10000"/>
              <a:gd name="connsiteX1" fmla="*/ 10790 w 10790"/>
              <a:gd name="connsiteY1" fmla="*/ 0 h 10000"/>
              <a:gd name="connsiteX2" fmla="*/ 8790 w 10790"/>
              <a:gd name="connsiteY2" fmla="*/ 10000 h 10000"/>
              <a:gd name="connsiteX3" fmla="*/ 2790 w 10790"/>
              <a:gd name="connsiteY3" fmla="*/ 10000 h 10000"/>
              <a:gd name="connsiteX4" fmla="*/ 0 w 10790"/>
              <a:gd name="connsiteY4" fmla="*/ 593 h 10000"/>
              <a:gd name="connsiteX0" fmla="*/ 0 w 11613"/>
              <a:gd name="connsiteY0" fmla="*/ 0 h 9407"/>
              <a:gd name="connsiteX1" fmla="*/ 11613 w 11613"/>
              <a:gd name="connsiteY1" fmla="*/ 583 h 9407"/>
              <a:gd name="connsiteX2" fmla="*/ 8790 w 11613"/>
              <a:gd name="connsiteY2" fmla="*/ 9407 h 9407"/>
              <a:gd name="connsiteX3" fmla="*/ 2790 w 11613"/>
              <a:gd name="connsiteY3" fmla="*/ 9407 h 9407"/>
              <a:gd name="connsiteX4" fmla="*/ 0 w 11613"/>
              <a:gd name="connsiteY4" fmla="*/ 0 h 9407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2402 w 10000"/>
              <a:gd name="connsiteY3" fmla="*/ 10000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1054 h 12498"/>
              <a:gd name="connsiteX1" fmla="*/ 10000 w 10000"/>
              <a:gd name="connsiteY1" fmla="*/ 1674 h 12498"/>
              <a:gd name="connsiteX2" fmla="*/ 6021 w 10000"/>
              <a:gd name="connsiteY2" fmla="*/ 12498 h 12498"/>
              <a:gd name="connsiteX3" fmla="*/ 3366 w 10000"/>
              <a:gd name="connsiteY3" fmla="*/ 12489 h 12498"/>
              <a:gd name="connsiteX4" fmla="*/ 0 w 10000"/>
              <a:gd name="connsiteY4" fmla="*/ 1054 h 1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498">
                <a:moveTo>
                  <a:pt x="0" y="1054"/>
                </a:moveTo>
                <a:cubicBezTo>
                  <a:pt x="4178" y="-1138"/>
                  <a:pt x="8706" y="599"/>
                  <a:pt x="10000" y="1674"/>
                </a:cubicBezTo>
                <a:lnTo>
                  <a:pt x="6021" y="12498"/>
                </a:lnTo>
                <a:cubicBezTo>
                  <a:pt x="4843" y="12204"/>
                  <a:pt x="4664" y="12231"/>
                  <a:pt x="3366" y="12489"/>
                </a:cubicBezTo>
                <a:lnTo>
                  <a:pt x="0" y="1054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Manual Operation 7"/>
          <p:cNvSpPr/>
          <p:nvPr/>
        </p:nvSpPr>
        <p:spPr>
          <a:xfrm rot="14713761">
            <a:off x="3185398" y="3324887"/>
            <a:ext cx="2309759" cy="22654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790"/>
              <a:gd name="connsiteY0" fmla="*/ 593 h 10000"/>
              <a:gd name="connsiteX1" fmla="*/ 10790 w 10790"/>
              <a:gd name="connsiteY1" fmla="*/ 0 h 10000"/>
              <a:gd name="connsiteX2" fmla="*/ 8790 w 10790"/>
              <a:gd name="connsiteY2" fmla="*/ 10000 h 10000"/>
              <a:gd name="connsiteX3" fmla="*/ 2790 w 10790"/>
              <a:gd name="connsiteY3" fmla="*/ 10000 h 10000"/>
              <a:gd name="connsiteX4" fmla="*/ 0 w 10790"/>
              <a:gd name="connsiteY4" fmla="*/ 593 h 10000"/>
              <a:gd name="connsiteX0" fmla="*/ 0 w 11613"/>
              <a:gd name="connsiteY0" fmla="*/ 0 h 9407"/>
              <a:gd name="connsiteX1" fmla="*/ 11613 w 11613"/>
              <a:gd name="connsiteY1" fmla="*/ 583 h 9407"/>
              <a:gd name="connsiteX2" fmla="*/ 8790 w 11613"/>
              <a:gd name="connsiteY2" fmla="*/ 9407 h 9407"/>
              <a:gd name="connsiteX3" fmla="*/ 2790 w 11613"/>
              <a:gd name="connsiteY3" fmla="*/ 9407 h 9407"/>
              <a:gd name="connsiteX4" fmla="*/ 0 w 11613"/>
              <a:gd name="connsiteY4" fmla="*/ 0 h 9407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2402 w 10000"/>
              <a:gd name="connsiteY3" fmla="*/ 10000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1054 h 12498"/>
              <a:gd name="connsiteX1" fmla="*/ 10000 w 10000"/>
              <a:gd name="connsiteY1" fmla="*/ 1674 h 12498"/>
              <a:gd name="connsiteX2" fmla="*/ 6021 w 10000"/>
              <a:gd name="connsiteY2" fmla="*/ 12498 h 12498"/>
              <a:gd name="connsiteX3" fmla="*/ 3366 w 10000"/>
              <a:gd name="connsiteY3" fmla="*/ 12489 h 12498"/>
              <a:gd name="connsiteX4" fmla="*/ 0 w 10000"/>
              <a:gd name="connsiteY4" fmla="*/ 1054 h 1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498">
                <a:moveTo>
                  <a:pt x="0" y="1054"/>
                </a:moveTo>
                <a:cubicBezTo>
                  <a:pt x="4178" y="-1138"/>
                  <a:pt x="8706" y="599"/>
                  <a:pt x="10000" y="1674"/>
                </a:cubicBezTo>
                <a:lnTo>
                  <a:pt x="6021" y="12498"/>
                </a:lnTo>
                <a:cubicBezTo>
                  <a:pt x="4843" y="12204"/>
                  <a:pt x="4664" y="12231"/>
                  <a:pt x="3366" y="12489"/>
                </a:cubicBezTo>
                <a:lnTo>
                  <a:pt x="0" y="1054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Manual Operation 7"/>
          <p:cNvSpPr/>
          <p:nvPr/>
        </p:nvSpPr>
        <p:spPr>
          <a:xfrm rot="11970861">
            <a:off x="4171818" y="4402363"/>
            <a:ext cx="2366747" cy="21890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790"/>
              <a:gd name="connsiteY0" fmla="*/ 593 h 10000"/>
              <a:gd name="connsiteX1" fmla="*/ 10790 w 10790"/>
              <a:gd name="connsiteY1" fmla="*/ 0 h 10000"/>
              <a:gd name="connsiteX2" fmla="*/ 8790 w 10790"/>
              <a:gd name="connsiteY2" fmla="*/ 10000 h 10000"/>
              <a:gd name="connsiteX3" fmla="*/ 2790 w 10790"/>
              <a:gd name="connsiteY3" fmla="*/ 10000 h 10000"/>
              <a:gd name="connsiteX4" fmla="*/ 0 w 10790"/>
              <a:gd name="connsiteY4" fmla="*/ 593 h 10000"/>
              <a:gd name="connsiteX0" fmla="*/ 0 w 11613"/>
              <a:gd name="connsiteY0" fmla="*/ 0 h 9407"/>
              <a:gd name="connsiteX1" fmla="*/ 11613 w 11613"/>
              <a:gd name="connsiteY1" fmla="*/ 583 h 9407"/>
              <a:gd name="connsiteX2" fmla="*/ 8790 w 11613"/>
              <a:gd name="connsiteY2" fmla="*/ 9407 h 9407"/>
              <a:gd name="connsiteX3" fmla="*/ 2790 w 11613"/>
              <a:gd name="connsiteY3" fmla="*/ 9407 h 9407"/>
              <a:gd name="connsiteX4" fmla="*/ 0 w 11613"/>
              <a:gd name="connsiteY4" fmla="*/ 0 h 9407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2402 w 10000"/>
              <a:gd name="connsiteY3" fmla="*/ 10000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24 w 10000"/>
              <a:gd name="connsiteY3" fmla="*/ 1115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0 h 11444"/>
              <a:gd name="connsiteX1" fmla="*/ 10000 w 10000"/>
              <a:gd name="connsiteY1" fmla="*/ 620 h 11444"/>
              <a:gd name="connsiteX2" fmla="*/ 6021 w 10000"/>
              <a:gd name="connsiteY2" fmla="*/ 11444 h 11444"/>
              <a:gd name="connsiteX3" fmla="*/ 3366 w 10000"/>
              <a:gd name="connsiteY3" fmla="*/ 11435 h 11444"/>
              <a:gd name="connsiteX4" fmla="*/ 0 w 10000"/>
              <a:gd name="connsiteY4" fmla="*/ 0 h 11444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872 h 12316"/>
              <a:gd name="connsiteX1" fmla="*/ 10000 w 10000"/>
              <a:gd name="connsiteY1" fmla="*/ 1492 h 12316"/>
              <a:gd name="connsiteX2" fmla="*/ 6021 w 10000"/>
              <a:gd name="connsiteY2" fmla="*/ 12316 h 12316"/>
              <a:gd name="connsiteX3" fmla="*/ 3366 w 10000"/>
              <a:gd name="connsiteY3" fmla="*/ 12307 h 12316"/>
              <a:gd name="connsiteX4" fmla="*/ 0 w 10000"/>
              <a:gd name="connsiteY4" fmla="*/ 872 h 12316"/>
              <a:gd name="connsiteX0" fmla="*/ 0 w 10000"/>
              <a:gd name="connsiteY0" fmla="*/ 1054 h 12498"/>
              <a:gd name="connsiteX1" fmla="*/ 10000 w 10000"/>
              <a:gd name="connsiteY1" fmla="*/ 1674 h 12498"/>
              <a:gd name="connsiteX2" fmla="*/ 6021 w 10000"/>
              <a:gd name="connsiteY2" fmla="*/ 12498 h 12498"/>
              <a:gd name="connsiteX3" fmla="*/ 3366 w 10000"/>
              <a:gd name="connsiteY3" fmla="*/ 12489 h 12498"/>
              <a:gd name="connsiteX4" fmla="*/ 0 w 10000"/>
              <a:gd name="connsiteY4" fmla="*/ 1054 h 1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498">
                <a:moveTo>
                  <a:pt x="0" y="1054"/>
                </a:moveTo>
                <a:cubicBezTo>
                  <a:pt x="4178" y="-1138"/>
                  <a:pt x="8706" y="599"/>
                  <a:pt x="10000" y="1674"/>
                </a:cubicBezTo>
                <a:lnTo>
                  <a:pt x="6021" y="12498"/>
                </a:lnTo>
                <a:cubicBezTo>
                  <a:pt x="4843" y="12204"/>
                  <a:pt x="4664" y="12231"/>
                  <a:pt x="3366" y="12489"/>
                </a:cubicBezTo>
                <a:lnTo>
                  <a:pt x="0" y="1054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32277" y="6397096"/>
            <a:ext cx="3649674" cy="432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5313884" y="2908671"/>
            <a:ext cx="1658772" cy="1683466"/>
          </a:xfrm>
          <a:prstGeom prst="flowChartConnector">
            <a:avLst/>
          </a:prstGeom>
          <a:solidFill>
            <a:schemeClr val="accent4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98373" y="6045555"/>
            <a:ext cx="1046181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s-ES" sz="1400" dirty="0"/>
              <a:t>El Modelo de Intervención de Abuso Doméstico, </a:t>
            </a:r>
            <a:r>
              <a:rPr lang="es-ES" sz="1400" u="sng" dirty="0"/>
              <a:t>http://www.theduluthmodel.org </a:t>
            </a:r>
            <a:r>
              <a:rPr lang="es-ES" sz="1400" dirty="0"/>
              <a:t>202 East Superior Street, Duluth MN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507" y="-26654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07" y="210440"/>
            <a:ext cx="3476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Rueda de Poder y Control</a:t>
            </a:r>
          </a:p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3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07" y="4251351"/>
            <a:ext cx="1809598" cy="18095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75" y="333525"/>
            <a:ext cx="10058400" cy="1450757"/>
          </a:xfrm>
        </p:spPr>
        <p:txBody>
          <a:bodyPr/>
          <a:lstStyle/>
          <a:p>
            <a:r>
              <a:rPr lang="en-US" dirty="0" smtClean="0"/>
              <a:t>Usando la tecnología para abusar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55252" y="4251351"/>
            <a:ext cx="1809598" cy="1809598"/>
            <a:chOff x="6112722" y="4160459"/>
            <a:chExt cx="1809598" cy="1809598"/>
          </a:xfrm>
        </p:grpSpPr>
        <p:sp>
          <p:nvSpPr>
            <p:cNvPr id="14" name="Rectangle 13"/>
            <p:cNvSpPr/>
            <p:nvPr/>
          </p:nvSpPr>
          <p:spPr>
            <a:xfrm>
              <a:off x="6112722" y="4160459"/>
              <a:ext cx="1809598" cy="1809598"/>
            </a:xfrm>
            <a:prstGeom prst="rect">
              <a:avLst/>
            </a:prstGeom>
            <a:solidFill>
              <a:srgbClr val="5987C5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189" y="4291393"/>
              <a:ext cx="1716131" cy="167866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841669" y="2012571"/>
            <a:ext cx="1976113" cy="1976113"/>
            <a:chOff x="2905915" y="4142668"/>
            <a:chExt cx="1976113" cy="1976113"/>
          </a:xfrm>
        </p:grpSpPr>
        <p:sp>
          <p:nvSpPr>
            <p:cNvPr id="17" name="Rectangle 16"/>
            <p:cNvSpPr/>
            <p:nvPr/>
          </p:nvSpPr>
          <p:spPr>
            <a:xfrm>
              <a:off x="2905915" y="4189590"/>
              <a:ext cx="1878736" cy="1809598"/>
            </a:xfrm>
            <a:prstGeom prst="rect">
              <a:avLst/>
            </a:prstGeom>
            <a:solidFill>
              <a:srgbClr val="5987C5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8" name="Content Placeholder 5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915" y="4142668"/>
              <a:ext cx="1976113" cy="197611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66882" y="2033779"/>
            <a:ext cx="2075621" cy="2075621"/>
            <a:chOff x="4737954" y="1934560"/>
            <a:chExt cx="2075621" cy="2075621"/>
          </a:xfrm>
        </p:grpSpPr>
        <p:sp>
          <p:nvSpPr>
            <p:cNvPr id="21" name="Rectangle 20"/>
            <p:cNvSpPr/>
            <p:nvPr/>
          </p:nvSpPr>
          <p:spPr>
            <a:xfrm>
              <a:off x="4870966" y="2003383"/>
              <a:ext cx="1809598" cy="1809598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54" y="1934560"/>
              <a:ext cx="2075621" cy="207562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3853221" y="2715012"/>
            <a:ext cx="211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Amenazas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853221" y="4929229"/>
            <a:ext cx="211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Acechar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8153220" y="2715013"/>
            <a:ext cx="211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Monitor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8153220" y="4929229"/>
            <a:ext cx="264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Suplantar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9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overed By Your Grace" pitchFamily="2" charset="0"/>
              </a:rPr>
              <a:t>¿Cómo impacta la Violencia Doméstica el trabajo?</a:t>
            </a:r>
            <a:endParaRPr lang="en-US" sz="4400" dirty="0">
              <a:latin typeface="Covered By Your Grace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54717" y="2071349"/>
            <a:ext cx="8737283" cy="40233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4"/>
                </a:solidFill>
              </a:rPr>
              <a:t>Rendimiento en el trabajo</a:t>
            </a:r>
          </a:p>
          <a:p>
            <a:pPr marL="201168" lvl="1" indent="0">
              <a:buNone/>
            </a:pPr>
            <a:endParaRPr lang="en-US" sz="3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</a:pPr>
            <a:endParaRPr lang="en-US" sz="3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4"/>
                </a:solidFill>
              </a:rPr>
              <a:t>Tardanzas y ausencias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accent4"/>
              </a:solidFill>
            </a:endParaRPr>
          </a:p>
          <a:p>
            <a:pPr marL="201168" lvl="1" indent="0">
              <a:buNone/>
            </a:pPr>
            <a:endParaRPr lang="en-US" sz="3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4"/>
                </a:solidFill>
              </a:rPr>
              <a:t>Impactos en la salud</a:t>
            </a:r>
            <a:endParaRPr lang="en-US" sz="3200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09" y="2071349"/>
            <a:ext cx="1545908" cy="1346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04" y="3418112"/>
            <a:ext cx="1624013" cy="1160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76" y="4764875"/>
            <a:ext cx="1310641" cy="1451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3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vered By Your Grace" pitchFamily="2" charset="0"/>
              </a:rPr>
              <a:t>¿Cómo impacta la Violencia Doméstica el trabajo?(</a:t>
            </a:r>
            <a:r>
              <a:rPr lang="en-US" sz="4400" dirty="0" smtClean="0">
                <a:latin typeface="Covered By Your Grace" pitchFamily="2" charset="0"/>
              </a:rPr>
              <a:t>cont.)</a:t>
            </a:r>
            <a:endParaRPr lang="en-US" sz="4400" dirty="0">
              <a:latin typeface="Covered By Your Gr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4"/>
                </a:solidFill>
              </a:rPr>
              <a:t>Señales en el Lugar de Trabajo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5" y="2846245"/>
            <a:ext cx="2269473" cy="226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53" y="2956744"/>
            <a:ext cx="1967262" cy="196336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842584" y="2956744"/>
            <a:ext cx="2894715" cy="1925060"/>
            <a:chOff x="9542714" y="3448080"/>
            <a:chExt cx="2894715" cy="1925060"/>
          </a:xfrm>
        </p:grpSpPr>
        <p:sp>
          <p:nvSpPr>
            <p:cNvPr id="15" name="Rounded Rectangle 14"/>
            <p:cNvSpPr/>
            <p:nvPr/>
          </p:nvSpPr>
          <p:spPr>
            <a:xfrm>
              <a:off x="9542714" y="3448080"/>
              <a:ext cx="2798142" cy="1925060"/>
            </a:xfrm>
            <a:prstGeom prst="roundRect">
              <a:avLst/>
            </a:prstGeom>
            <a:ln w="984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639287" y="3534832"/>
              <a:ext cx="2798142" cy="1751555"/>
              <a:chOff x="6164943" y="2479067"/>
              <a:chExt cx="2798142" cy="1751555"/>
            </a:xfrm>
          </p:grpSpPr>
          <p:pic>
            <p:nvPicPr>
              <p:cNvPr id="7" name="Picture 2" descr="http://openclipart.org/image/2400px/svg_to_png/15038/nicubunu_Stick_figure_male_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4226" y="2479067"/>
                <a:ext cx="937486" cy="937486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9" name="Picture 2" descr="http://openclipart.org/image/2400px/svg_to_png/15038/nicubunu_Stick_figure_male_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9893" y="2480946"/>
                <a:ext cx="937486" cy="937486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10" name="Picture 2" descr="http://openclipart.org/image/2400px/svg_to_png/15038/nicubunu_Stick_figure_male_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5599" y="2479067"/>
                <a:ext cx="937486" cy="937486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11" name="Picture 2" descr="http://openclipart.org/image/2400px/svg_to_png/15038/nicubunu_Stick_figure_male_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4882" y="3086667"/>
                <a:ext cx="937486" cy="937486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12" name="Picture 2" descr="http://openclipart.org/image/2400px/svg_to_png/15038/nicubunu_Stick_figure_male_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4709" y="3086667"/>
                <a:ext cx="937486" cy="937486"/>
              </a:xfrm>
              <a:prstGeom prst="rect">
                <a:avLst/>
              </a:prstGeom>
              <a:noFill/>
              <a:ln w="57150">
                <a:noFill/>
              </a:ln>
            </p:spPr>
          </p:pic>
          <p:pic>
            <p:nvPicPr>
              <p:cNvPr id="13" name="Picture 2" descr="http://openclipart.org/image/2400px/svg_to_png/15038/nicubunu_Stick_figure_male_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4943" y="3293136"/>
                <a:ext cx="937486" cy="937486"/>
              </a:xfrm>
              <a:prstGeom prst="rect">
                <a:avLst/>
              </a:prstGeom>
              <a:noFill/>
              <a:ln w="57150">
                <a:noFill/>
              </a:ln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3" y="2966864"/>
            <a:ext cx="2325773" cy="1935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1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087791339"/>
              </p:ext>
            </p:extLst>
          </p:nvPr>
        </p:nvGraphicFramePr>
        <p:xfrm>
          <a:off x="1343608" y="234474"/>
          <a:ext cx="9069355" cy="59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19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Chart bld="category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Sobre </a:t>
            </a:r>
            <a:r>
              <a:rPr lang="en-US" dirty="0" smtClean="0">
                <a:solidFill>
                  <a:schemeClr val="accent4"/>
                </a:solidFill>
              </a:rPr>
              <a:t>Vea las Señales, Denuncia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2012255"/>
            <a:ext cx="5772150" cy="382001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2300" dirty="0" smtClean="0"/>
              <a:t>Entrenamientos Gratis, en línea para los lugares de trabajo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s-ES" sz="2500" dirty="0" smtClean="0"/>
              <a:t>intervenir </a:t>
            </a:r>
            <a:r>
              <a:rPr lang="es-ES" sz="2500" dirty="0"/>
              <a:t>para prevenir la violencia doméstica y </a:t>
            </a:r>
            <a:r>
              <a:rPr lang="es-ES" sz="2500" dirty="0" smtClean="0"/>
              <a:t>sexual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500" dirty="0" smtClean="0"/>
              <a:t>Entrenamientos en linea y en persona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500" dirty="0"/>
              <a:t>¡Gracias!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58" y="2086707"/>
            <a:ext cx="4287273" cy="357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42" y="2086707"/>
            <a:ext cx="1729946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64" y="2086707"/>
            <a:ext cx="1734831" cy="109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/>
              <a:t>¿Por qué se quedan las víctimas</a:t>
            </a:r>
            <a:r>
              <a:rPr lang="es-ES" sz="4000" b="1" dirty="0"/>
              <a:t>?</a:t>
            </a:r>
            <a:endParaRPr lang="en-US" sz="4000" b="1" dirty="0">
              <a:solidFill>
                <a:schemeClr val="tx1"/>
              </a:solidFill>
              <a:latin typeface="Covered By Your Grac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682" y="6387353"/>
            <a:ext cx="952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Bachman, R. y Salzman, L., EE.UU. Oficina de Estadísticas Judiciales. Violencia contra la mujer: Las estimaciones de la Encuesta Rediseñado 1 (enero de </a:t>
            </a:r>
            <a:r>
              <a:rPr lang="es-ES" sz="1400" dirty="0" smtClean="0"/>
              <a:t>2000)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7479030" y="550331"/>
            <a:ext cx="3676650" cy="1077218"/>
            <a:chOff x="7479030" y="550331"/>
            <a:chExt cx="3676650" cy="1077218"/>
          </a:xfrm>
        </p:grpSpPr>
        <p:sp>
          <p:nvSpPr>
            <p:cNvPr id="5" name="TextBox 4"/>
            <p:cNvSpPr txBox="1"/>
            <p:nvPr/>
          </p:nvSpPr>
          <p:spPr>
            <a:xfrm>
              <a:off x="7479030" y="550331"/>
              <a:ext cx="3676650" cy="10772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100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#</a:t>
              </a:r>
              <a:r>
                <a:rPr lang="en-US" sz="20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Porquemequede</a:t>
              </a:r>
            </a:p>
            <a:p>
              <a:r>
                <a:rPr lang="en-US" sz="3100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#</a:t>
              </a:r>
              <a:r>
                <a:rPr lang="en-US" sz="24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Porquemefui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5530" y="597823"/>
              <a:ext cx="1200150" cy="96965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34246" y="2494879"/>
            <a:ext cx="4733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SEGURIDAD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17" y="4045179"/>
            <a:ext cx="3001922" cy="1868820"/>
            <a:chOff x="966841" y="2950300"/>
            <a:chExt cx="3001922" cy="1868820"/>
          </a:xfrm>
        </p:grpSpPr>
        <p:pic>
          <p:nvPicPr>
            <p:cNvPr id="10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841" y="2950300"/>
              <a:ext cx="1868820" cy="186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586" y="3422436"/>
              <a:ext cx="1373451" cy="13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312" y="3422436"/>
              <a:ext cx="1373451" cy="13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93" y="4123212"/>
            <a:ext cx="1933531" cy="19335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50003" y="4990669"/>
            <a:ext cx="452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AMENAZAS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8134" y="2053123"/>
            <a:ext cx="51718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ESPERANZA </a:t>
            </a:r>
            <a:r>
              <a:rPr lang="en-US" sz="4800" i="1" dirty="0" smtClean="0">
                <a:ln/>
                <a:solidFill>
                  <a:schemeClr val="accent3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para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UN CAMBIO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46" y="2233947"/>
            <a:ext cx="1708388" cy="1652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1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¿Cómo puedo apoyar a las víctimas </a:t>
            </a:r>
            <a:r>
              <a:rPr lang="es-ES" sz="4000" dirty="0" smtClean="0"/>
              <a:t>de violencia </a:t>
            </a:r>
            <a:r>
              <a:rPr lang="es-ES" sz="4000" dirty="0"/>
              <a:t>doméstica?</a:t>
            </a:r>
            <a:endParaRPr lang="en-US" sz="4000" dirty="0">
              <a:solidFill>
                <a:schemeClr val="tx1"/>
              </a:solidFill>
              <a:latin typeface="Covered By Your Gr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13670" cy="4023360"/>
          </a:xfrm>
        </p:spPr>
        <p:txBody>
          <a:bodyPr>
            <a:normAutofit/>
          </a:bodyPr>
          <a:lstStyle/>
          <a:p>
            <a:pPr marL="0" lvl="0" indent="0">
              <a:buSzPct val="70000"/>
              <a:buNone/>
            </a:pPr>
            <a:endParaRPr lang="en-US" sz="3200" dirty="0"/>
          </a:p>
          <a:p>
            <a:pPr marL="0" lvl="0" indent="0">
              <a:buSzPct val="70000"/>
              <a:buNone/>
            </a:pPr>
            <a:endParaRPr lang="en-US" sz="3200" dirty="0">
              <a:solidFill>
                <a:schemeClr val="accent4"/>
              </a:solidFill>
            </a:endParaRPr>
          </a:p>
          <a:p>
            <a:pPr>
              <a:buSzPct val="70000"/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SzPct val="70000"/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2833633"/>
              </p:ext>
            </p:extLst>
          </p:nvPr>
        </p:nvGraphicFramePr>
        <p:xfrm>
          <a:off x="527410" y="450376"/>
          <a:ext cx="10911840" cy="703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3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BC6A0-C3D9-4652-9B60-C41D61453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6B2BC6A0-C3D9-4652-9B60-C41D61453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0DDCAB-D57D-41BF-82BD-1D6B64D23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0E0DDCAB-D57D-41BF-82BD-1D6B64D23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E0F82-4F43-4664-8475-5A41006A8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CBDE0F82-4F43-4664-8475-5A41006A8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7EA2B-3B15-4522-B7D6-6CC11A3F3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337EA2B-3B15-4522-B7D6-6CC11A3F3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55C02F-F350-425D-BBB1-E6057793F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355C02F-F350-425D-BBB1-E6057793F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Las voces de los sobrevivientes: si pudieras dar un mensaje a los lugares de trabajo sobre la violencia doméstica, ¿qué sería?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787" y="3296617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endParaRPr lang="en-US" sz="3200" dirty="0" smtClean="0"/>
          </a:p>
          <a:p>
            <a:pPr marL="0" indent="0">
              <a:buSzPct val="70000"/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545" y="5094728"/>
            <a:ext cx="11124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Gracias por participar y ayudar a su personal. Van en la dirección correcta</a:t>
            </a:r>
            <a:r>
              <a:rPr lang="en-US" sz="2000" dirty="0" smtClean="0"/>
              <a:t>-</a:t>
            </a:r>
            <a:r>
              <a:rPr lang="en-US" sz="1600" dirty="0" smtClean="0"/>
              <a:t>K. </a:t>
            </a:r>
            <a:r>
              <a:rPr lang="en-US" sz="1600" dirty="0"/>
              <a:t>(sobreviviente femenina de violencia </a:t>
            </a:r>
            <a:r>
              <a:rPr lang="en-US" sz="1600" dirty="0" smtClean="0"/>
              <a:t>doméstica/abuso sexual, edad 46)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2473" y="1884189"/>
            <a:ext cx="37985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“Solo Escuche.”</a:t>
            </a:r>
          </a:p>
          <a:p>
            <a:r>
              <a:rPr lang="en-US" sz="1200" dirty="0" smtClean="0"/>
              <a:t>- K. (sobreviviente femenina de abuso sexual y violencia doméstica, edad </a:t>
            </a:r>
            <a:r>
              <a:rPr lang="en-US" sz="1200" dirty="0"/>
              <a:t>29)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7331" y="1815581"/>
            <a:ext cx="43425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“Sea de apoyo y comprensivo.” </a:t>
            </a:r>
          </a:p>
          <a:p>
            <a:r>
              <a:rPr lang="en-US" sz="1600" dirty="0" smtClean="0"/>
              <a:t>                                </a:t>
            </a:r>
            <a:r>
              <a:rPr lang="en-US" sz="1400" dirty="0" smtClean="0"/>
              <a:t>– R</a:t>
            </a:r>
            <a:r>
              <a:rPr lang="en-US" sz="1400" dirty="0"/>
              <a:t>. </a:t>
            </a:r>
            <a:r>
              <a:rPr lang="en-US" sz="1400" dirty="0" smtClean="0"/>
              <a:t>(</a:t>
            </a:r>
            <a:r>
              <a:rPr lang="es-ES" sz="1400" dirty="0"/>
              <a:t>mujer víctima </a:t>
            </a:r>
            <a:r>
              <a:rPr lang="es-ES" sz="1400" dirty="0" smtClean="0"/>
              <a:t>de</a:t>
            </a:r>
            <a:r>
              <a:rPr lang="es-ES" sz="1400" dirty="0"/>
              <a:t> tráfico</a:t>
            </a:r>
            <a:r>
              <a:rPr lang="es-ES" sz="1400" dirty="0" smtClean="0"/>
              <a:t>  </a:t>
            </a:r>
            <a:r>
              <a:rPr lang="es-ES" sz="1400" dirty="0"/>
              <a:t>humano </a:t>
            </a:r>
            <a:r>
              <a:rPr lang="es-ES" sz="1400" dirty="0" smtClean="0"/>
              <a:t>/ </a:t>
            </a:r>
            <a:r>
              <a:rPr lang="es-ES" sz="1400" dirty="0"/>
              <a:t>otros tipos de violencia sexual </a:t>
            </a:r>
            <a:r>
              <a:rPr lang="es-ES" sz="1400" dirty="0" smtClean="0"/>
              <a:t>, </a:t>
            </a:r>
            <a:r>
              <a:rPr lang="es-ES" sz="1400" dirty="0"/>
              <a:t>25 </a:t>
            </a:r>
            <a:r>
              <a:rPr lang="es-ES" sz="1400" dirty="0" smtClean="0"/>
              <a:t>años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1545" y="3110090"/>
            <a:ext cx="30417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“No culpe al sobreviviente.” </a:t>
            </a:r>
          </a:p>
          <a:p>
            <a:r>
              <a:rPr lang="en-US" dirty="0" smtClean="0"/>
              <a:t>             –</a:t>
            </a:r>
            <a:r>
              <a:rPr lang="en-US" sz="1600" dirty="0" smtClean="0"/>
              <a:t>C. (sobreviviente femenina de violencia doméstica, edad </a:t>
            </a:r>
            <a:r>
              <a:rPr lang="en-US" sz="1600" dirty="0"/>
              <a:t>44) 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19155" y="3503150"/>
            <a:ext cx="766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“Saber que tienes personas que les interesa </a:t>
            </a:r>
            <a:r>
              <a:rPr lang="en-US" sz="2800" i="1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puede significarlo todo </a:t>
            </a:r>
            <a:r>
              <a:rPr lang="en-US" sz="2400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para una victima de violencia doméstica</a:t>
            </a:r>
            <a:r>
              <a:rPr lang="en-US" sz="2000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”      </a:t>
            </a:r>
            <a:r>
              <a:rPr lang="en-US" sz="1400" dirty="0" smtClean="0"/>
              <a:t>– S. (sobreviviente Violencia Doméestica, edad no revelada, enfasis añadido)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9171" y="1988800"/>
            <a:ext cx="3015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“</a:t>
            </a:r>
            <a:r>
              <a:rPr lang="en-US" sz="3200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Creále.” </a:t>
            </a:r>
          </a:p>
          <a:p>
            <a:r>
              <a:rPr lang="en-US" sz="1600" dirty="0" smtClean="0"/>
              <a:t>                      </a:t>
            </a:r>
            <a:r>
              <a:rPr lang="en-US" sz="1400" dirty="0" smtClean="0"/>
              <a:t>-M. (sobreviviente femenina de abuso sexual, edad </a:t>
            </a:r>
            <a:r>
              <a:rPr lang="en-US" sz="1400" dirty="0"/>
              <a:t>28)</a:t>
            </a:r>
          </a:p>
          <a:p>
            <a:endParaRPr lang="en-US" dirty="0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9721050" cy="398215"/>
          </a:xfrm>
        </p:spPr>
        <p:txBody>
          <a:bodyPr/>
          <a:lstStyle/>
          <a:p>
            <a:r>
              <a:rPr lang="es-ES" sz="1200" dirty="0"/>
              <a:t>2014 Ohio Violencia Doméstica Red y Ohio Alianza para Terminar con la Violencia Sexual Encuesta de víctimas de violencia doméstica y asalto sexual. seudónimos siempre para proteger la confidencialidad. Los datos disponibles a pedido de la encuesta.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9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2397760"/>
            <a:ext cx="1023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antes de aprender a intervenir como espectadores ...</a:t>
            </a:r>
            <a:br>
              <a:rPr lang="es-ES" sz="3600" dirty="0"/>
            </a:br>
            <a:r>
              <a:rPr lang="es-ES" sz="3600" dirty="0"/>
              <a:t>30 Segundo Receso estiramiento!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36" y="3598088"/>
            <a:ext cx="3810564" cy="2542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757018"/>
            <a:ext cx="2611120" cy="2611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1176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15915" r="18959" b="10072"/>
          <a:stretch/>
        </p:blipFill>
        <p:spPr>
          <a:xfrm>
            <a:off x="8493760" y="260052"/>
            <a:ext cx="2600960" cy="2093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3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0501" y="1912969"/>
            <a:ext cx="11022539" cy="367836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+mj-lt"/>
              <a:buAutoNum type="romanUcPeriod"/>
            </a:pPr>
            <a:r>
              <a:rPr lang="en-US" sz="3600" b="1" dirty="0" smtClean="0"/>
              <a:t>Introducción a la Intervención del Espectador</a:t>
            </a:r>
            <a:r>
              <a:rPr lang="en-US" sz="3600" dirty="0" smtClean="0"/>
              <a:t>– </a:t>
            </a:r>
            <a:r>
              <a:rPr lang="en-US" sz="3600" b="1" dirty="0"/>
              <a:t>5 min </a:t>
            </a:r>
            <a:endParaRPr lang="en-US" sz="3600" dirty="0"/>
          </a:p>
          <a:p>
            <a:pPr marL="571500" lvl="0" indent="-571500">
              <a:buFont typeface="+mj-lt"/>
              <a:buAutoNum type="romanUcPeriod"/>
            </a:pPr>
            <a:r>
              <a:rPr lang="en-US" sz="3600" b="1" dirty="0" smtClean="0"/>
              <a:t>Entendiendo Violencia Doméstica– 20 minutes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b="1" dirty="0" smtClean="0"/>
              <a:t>Como Intervenir -Video </a:t>
            </a:r>
            <a:r>
              <a:rPr lang="en-US" sz="3600" b="1" dirty="0"/>
              <a:t>&amp;</a:t>
            </a:r>
            <a:r>
              <a:rPr lang="en-US" sz="3600" b="1" dirty="0" smtClean="0"/>
              <a:t> Ejercicios– 20 minutes</a:t>
            </a:r>
            <a:endParaRPr lang="en-US" sz="3600" b="1" dirty="0"/>
          </a:p>
          <a:p>
            <a:pPr marL="571500" lvl="0" indent="-571500">
              <a:buFont typeface="+mj-lt"/>
              <a:buAutoNum type="romanUcPeriod"/>
            </a:pPr>
            <a:r>
              <a:rPr lang="en-US" sz="3600" b="1" dirty="0" smtClean="0"/>
              <a:t>Comentarios de Entrenamiento Piloto</a:t>
            </a:r>
            <a:r>
              <a:rPr lang="en-US" sz="3600" dirty="0" smtClean="0"/>
              <a:t>–</a:t>
            </a:r>
            <a:r>
              <a:rPr lang="en-US" sz="3600" b="1" dirty="0" smtClean="0"/>
              <a:t>15 min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4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final del entrenamiento de hoy usted sabrá cómo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243" y="2062064"/>
            <a:ext cx="10249468" cy="1910122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accent4"/>
                </a:solidFill>
              </a:rPr>
              <a:t>Intervenir como un espectador para prevenir la violencia doméstica</a:t>
            </a:r>
          </a:p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09" y="3673096"/>
            <a:ext cx="496887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4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51" y="-389190"/>
            <a:ext cx="12413102" cy="763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06" y="4715948"/>
            <a:ext cx="10058400" cy="1450757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Reglas Básicas</a:t>
            </a:r>
            <a:endParaRPr lang="en-US" sz="88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38874" y="921055"/>
            <a:ext cx="3706459" cy="2230813"/>
            <a:chOff x="1738874" y="921055"/>
            <a:chExt cx="3706459" cy="2230813"/>
          </a:xfrm>
        </p:grpSpPr>
        <p:sp>
          <p:nvSpPr>
            <p:cNvPr id="3" name="TextBox 2"/>
            <p:cNvSpPr txBox="1"/>
            <p:nvPr/>
          </p:nvSpPr>
          <p:spPr>
            <a:xfrm rot="20951061">
              <a:off x="1738874" y="2567093"/>
              <a:ext cx="3706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Cuida de </a:t>
              </a:r>
              <a:r>
                <a:rPr lang="en-US" sz="3200" dirty="0" err="1" smtClean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ti</a:t>
              </a:r>
              <a:r>
                <a:rPr lang="en-US" sz="3200" dirty="0" smtClean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mismo</a:t>
              </a:r>
              <a:endParaRPr lang="en-US" sz="3200" u="sng" dirty="0" smtClean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8810">
              <a:off x="2362037" y="921055"/>
              <a:ext cx="1817827" cy="167335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5" t="29861" r="22190" b="35951"/>
          <a:stretch/>
        </p:blipFill>
        <p:spPr>
          <a:xfrm rot="1100088">
            <a:off x="7429158" y="1060887"/>
            <a:ext cx="4007970" cy="40367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239943">
            <a:off x="7684421" y="1931258"/>
            <a:ext cx="3059251" cy="2121530"/>
            <a:chOff x="6602300" y="1930585"/>
            <a:chExt cx="3059251" cy="21215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8844">
              <a:off x="7989363" y="1930585"/>
              <a:ext cx="1120445" cy="16010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897545">
              <a:off x="6602300" y="3467340"/>
              <a:ext cx="30592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Sea </a:t>
              </a:r>
              <a:r>
                <a:rPr lang="en-US" sz="3200" dirty="0" err="1" smtClean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respetuoso</a:t>
              </a:r>
              <a:endParaRPr lang="en-US" sz="3200" u="sng" dirty="0" smtClean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06" y="1795467"/>
            <a:ext cx="1124180" cy="858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5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intervención de los espectadores?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2116926"/>
            <a:ext cx="10688832" cy="273402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900"/>
              </a:spcBef>
              <a:spcAft>
                <a:spcPts val="150"/>
              </a:spcAft>
              <a:buSzPct val="100000"/>
              <a:buNone/>
            </a:pP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in</a:t>
            </a:r>
            <a:r>
              <a:rPr lang="en-US" sz="2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•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ter</a:t>
            </a:r>
            <a:r>
              <a:rPr lang="en-US" sz="2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•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ven</a:t>
            </a:r>
            <a:r>
              <a:rPr lang="en-US" sz="2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•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ción</a:t>
            </a:r>
            <a:r>
              <a:rPr lang="en-US" sz="20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•</a:t>
            </a:r>
            <a:r>
              <a:rPr lang="en-US" sz="4400" dirty="0">
                <a:solidFill>
                  <a:schemeClr val="accent4"/>
                </a:solidFill>
                <a:latin typeface="Garamond" panose="02020404030301010803" pitchFamily="18" charset="0"/>
              </a:rPr>
              <a:t> 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</a:rPr>
              <a:t>es.pec.ta.do.res </a:t>
            </a:r>
            <a:endParaRPr lang="en-US" sz="2400" dirty="0">
              <a:latin typeface="Garamond" panose="02020404030301010803" pitchFamily="18" charset="0"/>
            </a:endParaRPr>
          </a:p>
          <a:p>
            <a:pPr marL="0" lvl="2" indent="0">
              <a:spcBef>
                <a:spcPts val="900"/>
              </a:spcBef>
              <a:spcAft>
                <a:spcPts val="150"/>
              </a:spcAft>
              <a:buSzPct val="100000"/>
              <a:buNone/>
            </a:pPr>
            <a:r>
              <a:rPr lang="es-ES" sz="4400" dirty="0"/>
              <a:t>Intervenir si usted ve o escucha los comportamientos que promueven la violencia doméstica y sexual</a:t>
            </a:r>
            <a:r>
              <a:rPr lang="en-US" sz="4400" dirty="0" smtClean="0">
                <a:latin typeface="Garamond" panose="02020404030301010803" pitchFamily="18" charset="0"/>
              </a:rPr>
              <a:t>.</a:t>
            </a:r>
            <a:endParaRPr lang="en-US" sz="4400" dirty="0">
              <a:latin typeface="Garamond" panose="020204040303010108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3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6"/>
    </mc:Choice>
    <mc:Fallback xmlns="">
      <p:transition spd="slow" advTm="17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58" y="558949"/>
            <a:ext cx="1401478" cy="1401478"/>
          </a:xfrm>
          <a:prstGeom prst="rect">
            <a:avLst/>
          </a:prstGeom>
          <a:noFill/>
        </p:spPr>
      </p:pic>
      <p:pic>
        <p:nvPicPr>
          <p:cNvPr id="4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92" y="2123278"/>
            <a:ext cx="1401478" cy="1401478"/>
          </a:xfrm>
          <a:prstGeom prst="rect">
            <a:avLst/>
          </a:prstGeom>
          <a:noFill/>
        </p:spPr>
      </p:pic>
      <p:pic>
        <p:nvPicPr>
          <p:cNvPr id="5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117" y="558949"/>
            <a:ext cx="1401478" cy="1401478"/>
          </a:xfrm>
          <a:prstGeom prst="rect">
            <a:avLst/>
          </a:prstGeom>
          <a:noFill/>
        </p:spPr>
      </p:pic>
      <p:pic>
        <p:nvPicPr>
          <p:cNvPr id="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8" y="558949"/>
            <a:ext cx="1401478" cy="14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70" y="558949"/>
            <a:ext cx="1401478" cy="1401478"/>
          </a:xfrm>
          <a:prstGeom prst="rect">
            <a:avLst/>
          </a:prstGeom>
          <a:noFill/>
        </p:spPr>
      </p:pic>
      <p:pic>
        <p:nvPicPr>
          <p:cNvPr id="10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9" y="558949"/>
            <a:ext cx="1401478" cy="1401478"/>
          </a:xfrm>
          <a:prstGeom prst="rect">
            <a:avLst/>
          </a:prstGeom>
          <a:noFill/>
        </p:spPr>
      </p:pic>
      <p:pic>
        <p:nvPicPr>
          <p:cNvPr id="11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08" y="558949"/>
            <a:ext cx="1401478" cy="1401478"/>
          </a:xfrm>
          <a:prstGeom prst="rect">
            <a:avLst/>
          </a:prstGeom>
          <a:noFill/>
        </p:spPr>
      </p:pic>
      <p:pic>
        <p:nvPicPr>
          <p:cNvPr id="12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97" y="2123278"/>
            <a:ext cx="1401478" cy="1401478"/>
          </a:xfrm>
          <a:prstGeom prst="rect">
            <a:avLst/>
          </a:prstGeom>
          <a:noFill/>
        </p:spPr>
      </p:pic>
      <p:pic>
        <p:nvPicPr>
          <p:cNvPr id="13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02" y="2123278"/>
            <a:ext cx="1401478" cy="1401478"/>
          </a:xfrm>
          <a:prstGeom prst="rect">
            <a:avLst/>
          </a:prstGeom>
          <a:noFill/>
        </p:spPr>
      </p:pic>
      <p:pic>
        <p:nvPicPr>
          <p:cNvPr id="15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8" y="3687606"/>
            <a:ext cx="1401478" cy="1401478"/>
          </a:xfrm>
          <a:prstGeom prst="rect">
            <a:avLst/>
          </a:prstGeom>
          <a:noFill/>
        </p:spPr>
      </p:pic>
      <p:pic>
        <p:nvPicPr>
          <p:cNvPr id="16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32" y="3687606"/>
            <a:ext cx="1401478" cy="1401478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648201" y="3687606"/>
            <a:ext cx="1401478" cy="1401478"/>
            <a:chOff x="4864743" y="4916842"/>
            <a:chExt cx="1868820" cy="1868820"/>
          </a:xfrm>
        </p:grpSpPr>
        <p:pic>
          <p:nvPicPr>
            <p:cNvPr id="17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743" y="4916842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5324">
              <a:off x="5891151" y="5460127"/>
              <a:ext cx="464170" cy="782247"/>
            </a:xfrm>
            <a:prstGeom prst="rect">
              <a:avLst/>
            </a:prstGeom>
          </p:spPr>
        </p:pic>
      </p:grpSp>
      <p:pic>
        <p:nvPicPr>
          <p:cNvPr id="20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50" y="2123278"/>
            <a:ext cx="1401478" cy="140147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6313810" y="2123278"/>
            <a:ext cx="1401478" cy="1401478"/>
            <a:chOff x="8419235" y="2830867"/>
            <a:chExt cx="1868820" cy="1868820"/>
          </a:xfrm>
        </p:grpSpPr>
        <p:pic>
          <p:nvPicPr>
            <p:cNvPr id="14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235" y="2830867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1032" name="Picture 8" descr="http://www.hopecrisiscenter.org/images/teal_ribb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32159">
              <a:off x="9584948" y="3410587"/>
              <a:ext cx="439245" cy="70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04" y="3687605"/>
            <a:ext cx="1401478" cy="1401478"/>
          </a:xfrm>
          <a:prstGeom prst="rect">
            <a:avLst/>
          </a:prstGeom>
          <a:noFill/>
        </p:spPr>
      </p:pic>
      <p:pic>
        <p:nvPicPr>
          <p:cNvPr id="2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56" y="2123278"/>
            <a:ext cx="1401478" cy="1401478"/>
          </a:xfrm>
          <a:prstGeom prst="rect">
            <a:avLst/>
          </a:prstGeom>
          <a:noFill/>
        </p:spPr>
      </p:pic>
      <p:pic>
        <p:nvPicPr>
          <p:cNvPr id="28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10" y="3687605"/>
            <a:ext cx="1401478" cy="1401478"/>
          </a:xfrm>
          <a:prstGeom prst="rect">
            <a:avLst/>
          </a:prstGeom>
          <a:noFill/>
        </p:spPr>
      </p:pic>
      <p:pic>
        <p:nvPicPr>
          <p:cNvPr id="29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55" y="3687605"/>
            <a:ext cx="1401478" cy="1401478"/>
          </a:xfrm>
          <a:prstGeom prst="rect">
            <a:avLst/>
          </a:prstGeom>
          <a:noFill/>
        </p:spPr>
      </p:pic>
      <p:pic>
        <p:nvPicPr>
          <p:cNvPr id="30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18" y="3687605"/>
            <a:ext cx="1401478" cy="1401478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10310595" y="3687605"/>
            <a:ext cx="1401478" cy="1401478"/>
            <a:chOff x="10192192" y="7002813"/>
            <a:chExt cx="1868820" cy="1868820"/>
          </a:xfrm>
        </p:grpSpPr>
        <p:pic>
          <p:nvPicPr>
            <p:cNvPr id="32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2192" y="7002813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5324">
              <a:off x="11213389" y="7546099"/>
              <a:ext cx="464170" cy="782247"/>
            </a:xfrm>
            <a:prstGeom prst="rect">
              <a:avLst/>
            </a:prstGeom>
          </p:spPr>
        </p:pic>
      </p:grpSp>
      <p:pic>
        <p:nvPicPr>
          <p:cNvPr id="36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95" y="593700"/>
            <a:ext cx="1401478" cy="1401478"/>
          </a:xfrm>
          <a:prstGeom prst="rect">
            <a:avLst/>
          </a:prstGeom>
          <a:noFill/>
        </p:spPr>
      </p:pic>
      <p:pic>
        <p:nvPicPr>
          <p:cNvPr id="3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95" y="2140652"/>
            <a:ext cx="1401478" cy="1401478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2158432" y="558949"/>
            <a:ext cx="1401478" cy="1401478"/>
            <a:chOff x="2878191" y="744892"/>
            <a:chExt cx="1868820" cy="1868820"/>
          </a:xfrm>
        </p:grpSpPr>
        <p:pic>
          <p:nvPicPr>
            <p:cNvPr id="9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91" y="744892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5324">
              <a:off x="4019278" y="1396582"/>
              <a:ext cx="464170" cy="78224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30615" y="2081547"/>
            <a:ext cx="1401478" cy="1401478"/>
            <a:chOff x="2957878" y="7002812"/>
            <a:chExt cx="1868820" cy="1868820"/>
          </a:xfrm>
        </p:grpSpPr>
        <p:pic>
          <p:nvPicPr>
            <p:cNvPr id="34" name="Picture 2" descr="http://openclipart.org/image/2400px/svg_to_png/15038/nicubunu_Stick_figure_male_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878" y="7002812"/>
              <a:ext cx="1868820" cy="1868820"/>
            </a:xfrm>
            <a:prstGeom prst="rect">
              <a:avLst/>
            </a:prstGeom>
            <a:noFill/>
          </p:spPr>
        </p:pic>
        <p:pic>
          <p:nvPicPr>
            <p:cNvPr id="40" name="Picture 8" descr="http://www.hopecrisiscenter.org/images/teal_ribb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32159">
              <a:off x="3890314" y="7582532"/>
              <a:ext cx="439245" cy="70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41699" y="5293664"/>
            <a:ext cx="1098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/>
              <a:t>¿Cuál es mi rol?</a:t>
            </a:r>
            <a:endParaRPr lang="en-US" sz="4800" i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7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6"/>
    </mc:Choice>
    <mc:Fallback xmlns="">
      <p:transition spd="slow" advTm="15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4" y="3951694"/>
            <a:ext cx="1868820" cy="1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99" y="3951694"/>
            <a:ext cx="1868820" cy="1868820"/>
          </a:xfrm>
          <a:prstGeom prst="rect">
            <a:avLst/>
          </a:prstGeom>
          <a:noFill/>
        </p:spPr>
      </p:pic>
      <p:pic>
        <p:nvPicPr>
          <p:cNvPr id="13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28" y="3951694"/>
            <a:ext cx="1868820" cy="1868820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96684" y="-198710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latin typeface="+mn-lt"/>
            </a:endParaRPr>
          </a:p>
        </p:txBody>
      </p:sp>
      <p:pic>
        <p:nvPicPr>
          <p:cNvPr id="16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45" y="3951694"/>
            <a:ext cx="1844380" cy="1868820"/>
          </a:xfrm>
          <a:prstGeom prst="rect">
            <a:avLst/>
          </a:prstGeom>
          <a:noFill/>
        </p:spPr>
      </p:pic>
      <p:pic>
        <p:nvPicPr>
          <p:cNvPr id="2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50" y="3951694"/>
            <a:ext cx="1924790" cy="18688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7625" y="2722479"/>
            <a:ext cx="1174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Empoderese para Ayudar</a:t>
            </a:r>
            <a:endParaRPr lang="en-US" sz="4800" dirty="0">
              <a:latin typeface="+mj-lt"/>
            </a:endParaRPr>
          </a:p>
        </p:txBody>
      </p:sp>
      <p:pic>
        <p:nvPicPr>
          <p:cNvPr id="14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07" y="3951694"/>
            <a:ext cx="1868820" cy="1868820"/>
          </a:xfrm>
          <a:prstGeom prst="rect">
            <a:avLst/>
          </a:prstGeom>
          <a:noFill/>
        </p:spPr>
      </p:pic>
      <p:pic>
        <p:nvPicPr>
          <p:cNvPr id="17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15" y="3951694"/>
            <a:ext cx="1904192" cy="1868820"/>
          </a:xfrm>
          <a:prstGeom prst="rect">
            <a:avLst/>
          </a:prstGeom>
          <a:noFill/>
        </p:spPr>
      </p:pic>
      <p:pic>
        <p:nvPicPr>
          <p:cNvPr id="18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72" y="494744"/>
            <a:ext cx="1868820" cy="1868820"/>
          </a:xfrm>
          <a:prstGeom prst="rect">
            <a:avLst/>
          </a:prstGeom>
          <a:noFill/>
        </p:spPr>
      </p:pic>
      <p:pic>
        <p:nvPicPr>
          <p:cNvPr id="19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2" y="486580"/>
            <a:ext cx="1868820" cy="1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6" y="486580"/>
            <a:ext cx="1904192" cy="1868820"/>
          </a:xfrm>
          <a:prstGeom prst="rect">
            <a:avLst/>
          </a:prstGeom>
          <a:noFill/>
        </p:spPr>
      </p:pic>
      <p:pic>
        <p:nvPicPr>
          <p:cNvPr id="22" name="Picture 2" descr="http://openclipart.org/image/2400px/svg_to_png/15038/nicubunu_Stick_figure_mal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20" y="470317"/>
            <a:ext cx="1904192" cy="186882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8550" y="124743"/>
            <a:ext cx="9543104" cy="859679"/>
          </a:xfrm>
          <a:effectLst/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/>
              </a:rPr>
              <a:t>Usted puede marcar la diferencia</a:t>
            </a:r>
            <a:endParaRPr lang="en-US" sz="54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7290" y="1189157"/>
            <a:ext cx="99947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MV Boli" panose="02000500030200090000" pitchFamily="2" charset="0"/>
              </a:rPr>
              <a:t>Después que un supervisor protegió información confidencial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V Boli" panose="02000500030200090000" pitchFamily="2" charset="0"/>
              </a:rPr>
              <a:t>:</a:t>
            </a:r>
          </a:p>
          <a:p>
            <a:pPr lvl="1"/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“</a:t>
            </a:r>
            <a:r>
              <a:rPr lang="es-ES" sz="4400" dirty="0">
                <a:solidFill>
                  <a:srgbClr val="ED038A"/>
                </a:solidFill>
                <a:latin typeface="Garamond" panose="02020404030301010803" pitchFamily="18" charset="0"/>
              </a:rPr>
              <a:t>Y me sentí segura </a:t>
            </a:r>
            <a:r>
              <a:rPr lang="es-ES" sz="4400" dirty="0" smtClean="0">
                <a:solidFill>
                  <a:srgbClr val="ED038A"/>
                </a:solidFill>
                <a:latin typeface="Garamond" panose="02020404030301010803" pitchFamily="18" charset="0"/>
              </a:rPr>
              <a:t>y apoyada</a:t>
            </a:r>
            <a:r>
              <a:rPr lang="en-US" sz="4400" dirty="0" smtClean="0">
                <a:solidFill>
                  <a:schemeClr val="accent4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.”  </a:t>
            </a:r>
          </a:p>
          <a:p>
            <a:pPr lvl="1"/>
            <a:r>
              <a:rPr lang="en-US" sz="3200" dirty="0" smtClean="0">
                <a:solidFill>
                  <a:schemeClr val="accent4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        - J. (Sobreviviente</a:t>
            </a:r>
            <a:r>
              <a:rPr lang="en-US" sz="3200" dirty="0">
                <a:solidFill>
                  <a:schemeClr val="accent4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 </a:t>
            </a:r>
            <a:r>
              <a:rPr lang="en-US" sz="3200" dirty="0" smtClean="0">
                <a:solidFill>
                  <a:schemeClr val="accent4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Violencia Doméstica, edad 45)</a:t>
            </a:r>
            <a:endParaRPr lang="en-US" sz="3200" dirty="0">
              <a:solidFill>
                <a:schemeClr val="accent4"/>
              </a:solidFill>
              <a:latin typeface="Garamond" panose="02020404030301010803" pitchFamily="18" charset="0"/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910" y="3195459"/>
            <a:ext cx="90484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Después </a:t>
            </a:r>
            <a:r>
              <a:rPr lang="es-ES" sz="2800" dirty="0" smtClean="0"/>
              <a:t>que un </a:t>
            </a:r>
            <a:r>
              <a:rPr lang="es-ES" sz="2800" dirty="0"/>
              <a:t>colega llegó a hablar con un sobreviviente de la violencia doméstica y asalto sexual, M. se </a:t>
            </a:r>
            <a:r>
              <a:rPr lang="es-ES" sz="2800" dirty="0" smtClean="0">
                <a:solidFill>
                  <a:srgbClr val="ED038A"/>
                </a:solidFill>
              </a:rPr>
              <a:t>sintió</a:t>
            </a:r>
            <a:r>
              <a:rPr lang="es-ES" sz="4000" dirty="0">
                <a:solidFill>
                  <a:srgbClr val="ED038A"/>
                </a:solidFill>
              </a:rPr>
              <a:t>"validada, cuidada [y] menos aislada"</a:t>
            </a:r>
            <a:br>
              <a:rPr lang="es-ES" sz="4000" dirty="0">
                <a:solidFill>
                  <a:srgbClr val="ED038A"/>
                </a:solidFill>
              </a:rPr>
            </a:br>
            <a:r>
              <a:rPr lang="es-ES" sz="4000" dirty="0">
                <a:solidFill>
                  <a:srgbClr val="ED038A"/>
                </a:solidFill>
              </a:rPr>
              <a:t>"Desafiado las cosas </a:t>
            </a:r>
            <a:r>
              <a:rPr lang="es-ES" sz="4000" dirty="0" smtClean="0">
                <a:solidFill>
                  <a:srgbClr val="ED038A"/>
                </a:solidFill>
              </a:rPr>
              <a:t>negativas“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el abusador le dijo a la victima</a:t>
            </a:r>
          </a:p>
          <a:p>
            <a:pPr lvl="8"/>
            <a:r>
              <a:rPr lang="en-US" sz="2800" dirty="0" smtClean="0">
                <a:solidFill>
                  <a:schemeClr val="accent4"/>
                </a:solidFill>
              </a:rPr>
              <a:t>                                - M. (Edad 39)</a:t>
            </a:r>
            <a:endParaRPr lang="en-US" sz="2800" dirty="0">
              <a:solidFill>
                <a:schemeClr val="accent4"/>
              </a:solidFill>
            </a:endParaRPr>
          </a:p>
          <a:p>
            <a:endParaRPr lang="en-US" sz="4000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337482" y="6459785"/>
            <a:ext cx="9935570" cy="398215"/>
          </a:xfrm>
        </p:spPr>
        <p:txBody>
          <a:bodyPr/>
          <a:lstStyle/>
          <a:p>
            <a:r>
              <a:rPr lang="es-ES" sz="1200" dirty="0"/>
              <a:t>2014 Ohio Violencia Doméstica Red y Ohio Alianza para Terminar con la Violencia Sexual Encuesta de víctimas de violencia doméstica y asalto sexual. seudónimos siempre para proteger la confidencialidad. Los datos disponibles a pedido de la encuesta.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5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0"/>
    </mc:Choice>
    <mc:Fallback xmlns="">
      <p:transition spd="slow" advTm="28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42424" mute="1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9|10.1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Avon custom test">
      <a:dk1>
        <a:sysClr val="windowText" lastClr="000000"/>
      </a:dk1>
      <a:lt1>
        <a:sysClr val="window" lastClr="FFFFFF"/>
      </a:lt1>
      <a:dk2>
        <a:srgbClr val="514949"/>
      </a:dk2>
      <a:lt2>
        <a:srgbClr val="000000"/>
      </a:lt2>
      <a:accent1>
        <a:srgbClr val="000000"/>
      </a:accent1>
      <a:accent2>
        <a:srgbClr val="998E8E"/>
      </a:accent2>
      <a:accent3>
        <a:srgbClr val="5987C5"/>
      </a:accent3>
      <a:accent4>
        <a:srgbClr val="ED038A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2321</Words>
  <Application>Microsoft Office PowerPoint</Application>
  <PresentationFormat>Widescreen</PresentationFormat>
  <Paragraphs>286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Arial Black</vt:lpstr>
      <vt:lpstr>Book Antiqua</vt:lpstr>
      <vt:lpstr>Calibri</vt:lpstr>
      <vt:lpstr>Calibri Light</vt:lpstr>
      <vt:lpstr>Covered By Your Grace</vt:lpstr>
      <vt:lpstr>Garamond</vt:lpstr>
      <vt:lpstr>Georgia</vt:lpstr>
      <vt:lpstr>MV Boli</vt:lpstr>
      <vt:lpstr>Symbol</vt:lpstr>
      <vt:lpstr>Times New Roman</vt:lpstr>
      <vt:lpstr>Wingdings</vt:lpstr>
      <vt:lpstr>Retrospect</vt:lpstr>
      <vt:lpstr>1_Custom Design</vt:lpstr>
      <vt:lpstr>Custom Design</vt:lpstr>
      <vt:lpstr>PowerPoint Presentation</vt:lpstr>
      <vt:lpstr>Sobre Vea las Señales, Denuncia</vt:lpstr>
      <vt:lpstr>Agenda</vt:lpstr>
      <vt:lpstr>Al final del entrenamiento de hoy usted sabrá cómo ...</vt:lpstr>
      <vt:lpstr>Reglas Básicas</vt:lpstr>
      <vt:lpstr>¿Qué es la intervención de los espectadores?</vt:lpstr>
      <vt:lpstr>PowerPoint Presentation</vt:lpstr>
      <vt:lpstr>PowerPoint Presentation</vt:lpstr>
      <vt:lpstr>Usted puede marcar la diferencia</vt:lpstr>
      <vt:lpstr>PowerPoint Presentation</vt:lpstr>
      <vt:lpstr>PowerPoint Presentation</vt:lpstr>
      <vt:lpstr>¿Qué es Violencia Doméstica?</vt:lpstr>
      <vt:lpstr>¿Qué es Violencia Doméstica?</vt:lpstr>
      <vt:lpstr>¿Cuáles son las dinámicas de la violencia doméstica?</vt:lpstr>
      <vt:lpstr>PowerPoint Presentation</vt:lpstr>
      <vt:lpstr>Usando la tecnología para abusar</vt:lpstr>
      <vt:lpstr>¿Cómo impacta la Violencia Doméstica el trabajo?</vt:lpstr>
      <vt:lpstr>¿Cómo impacta la Violencia Doméstica el trabajo?(cont.)</vt:lpstr>
      <vt:lpstr>PowerPoint Presentation</vt:lpstr>
      <vt:lpstr>¿Por qué se quedan las víctimas?</vt:lpstr>
      <vt:lpstr>¿Cómo puedo apoyar a las víctimas de violencia doméstica?</vt:lpstr>
      <vt:lpstr>Las voces de los sobrevivientes: si pudieras dar un mensaje a los lugares de trabajo sobre la violencia doméstica, ¿qué sería?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2014-04-04T20:15:02Z</dcterms:created>
  <dcterms:modified xsi:type="dcterms:W3CDTF">2021-07-13T19:39:24Z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  <property fmtid="{D5CDD505-2E9C-101B-9397-08002B2CF9AE}" pid="3" name="ArticulateGUID">
    <vt:lpwstr>0E1A402E-A206-4B49-A889-C70C9819A68B</vt:lpwstr>
  </property>
  <property fmtid="{D5CDD505-2E9C-101B-9397-08002B2CF9AE}" pid="4" name="ArticulatePath">
    <vt:lpwstr>DV Bystander Training (Part I, Spanish)</vt:lpwstr>
  </property>
</Properties>
</file>