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0" r:id="rId2"/>
    <p:sldMasterId id="2147483784" r:id="rId3"/>
    <p:sldMasterId id="2147483772" r:id="rId4"/>
  </p:sldMasterIdLst>
  <p:notesMasterIdLst>
    <p:notesMasterId r:id="rId28"/>
  </p:notesMasterIdLst>
  <p:handoutMasterIdLst>
    <p:handoutMasterId r:id="rId29"/>
  </p:handoutMasterIdLst>
  <p:sldIdLst>
    <p:sldId id="543" r:id="rId5"/>
    <p:sldId id="531" r:id="rId6"/>
    <p:sldId id="428" r:id="rId7"/>
    <p:sldId id="542" r:id="rId8"/>
    <p:sldId id="533" r:id="rId9"/>
    <p:sldId id="523" r:id="rId10"/>
    <p:sldId id="524" r:id="rId11"/>
    <p:sldId id="488" r:id="rId12"/>
    <p:sldId id="489" r:id="rId13"/>
    <p:sldId id="530" r:id="rId14"/>
    <p:sldId id="537" r:id="rId15"/>
    <p:sldId id="441" r:id="rId16"/>
    <p:sldId id="540" r:id="rId17"/>
    <p:sldId id="534" r:id="rId18"/>
    <p:sldId id="430" r:id="rId19"/>
    <p:sldId id="444" r:id="rId20"/>
    <p:sldId id="535" r:id="rId21"/>
    <p:sldId id="527" r:id="rId22"/>
    <p:sldId id="528" r:id="rId23"/>
    <p:sldId id="476" r:id="rId24"/>
    <p:sldId id="479" r:id="rId25"/>
    <p:sldId id="480" r:id="rId26"/>
    <p:sldId id="539" r:id="rId27"/>
  </p:sldIdLst>
  <p:sldSz cx="12192000" cy="6858000"/>
  <p:notesSz cx="7023100" cy="93091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7C5"/>
    <a:srgbClr val="DFE7F1"/>
    <a:srgbClr val="ED038A"/>
    <a:srgbClr val="F7F1D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561" autoAdjust="0"/>
    <p:restoredTop sz="83527" autoAdjust="0"/>
  </p:normalViewPr>
  <p:slideViewPr>
    <p:cSldViewPr snapToGrid="0" showGuides="1">
      <p:cViewPr>
        <p:scale>
          <a:sx n="66" d="100"/>
          <a:sy n="66" d="100"/>
        </p:scale>
        <p:origin x="1866" y="6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03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3600" b="0" i="0" u="none" strike="noStrike" kern="1200" baseline="0">
                <a:solidFill>
                  <a:schemeClr val="bg2"/>
                </a:solidFill>
                <a:latin typeface="+mj-lt"/>
                <a:ea typeface="+mn-ea"/>
                <a:cs typeface="+mn-cs"/>
              </a:defRPr>
            </a:pPr>
            <a:r>
              <a:rPr lang="en-US" sz="3600" b="0" dirty="0">
                <a:solidFill>
                  <a:schemeClr val="accent4"/>
                </a:solidFill>
                <a:latin typeface="+mj-lt"/>
              </a:rPr>
              <a:t>Domestic Violence </a:t>
            </a:r>
            <a:r>
              <a:rPr lang="en-US" sz="3600" b="0" dirty="0" smtClean="0">
                <a:solidFill>
                  <a:schemeClr val="accent4"/>
                </a:solidFill>
                <a:latin typeface="+mj-lt"/>
              </a:rPr>
              <a:t>&amp; </a:t>
            </a:r>
            <a:r>
              <a:rPr lang="en-US" sz="3600" b="0" dirty="0">
                <a:solidFill>
                  <a:schemeClr val="accent4"/>
                </a:solidFill>
                <a:latin typeface="+mj-lt"/>
              </a:rPr>
              <a:t>Sexual Assault </a:t>
            </a:r>
            <a:r>
              <a:rPr lang="en-US" sz="3600" b="0" dirty="0" smtClean="0">
                <a:solidFill>
                  <a:schemeClr val="accent4"/>
                </a:solidFill>
                <a:latin typeface="+mj-lt"/>
              </a:rPr>
              <a:t>Survivor</a:t>
            </a:r>
            <a:r>
              <a:rPr lang="en-US" sz="3600" b="0" baseline="0" dirty="0" smtClean="0">
                <a:solidFill>
                  <a:schemeClr val="accent4"/>
                </a:solidFill>
                <a:latin typeface="+mj-lt"/>
              </a:rPr>
              <a:t> Work Impact Survey</a:t>
            </a:r>
            <a:endParaRPr lang="en-US" sz="3600" b="0" dirty="0">
              <a:solidFill>
                <a:schemeClr val="accent4"/>
              </a:solidFill>
              <a:latin typeface="+mj-lt"/>
            </a:endParaRPr>
          </a:p>
        </c:rich>
      </c:tx>
      <c:layout>
        <c:manualLayout>
          <c:xMode val="edge"/>
          <c:yMode val="edge"/>
          <c:x val="0.20887339838389829"/>
          <c:y val="3.1857710920622631E-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bg2"/>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Survivor Survey - Impact on Work</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sz="2400" smtClean="0"/>
                      <a:t>71 %</a:t>
                    </a:r>
                    <a:endParaRPr lang="en-US" sz="2400" dirty="0"/>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D82-4407-9AFB-388811BCEC28}"/>
                </c:ext>
              </c:extLst>
            </c:dLbl>
            <c:dLbl>
              <c:idx val="1"/>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r>
                      <a:rPr lang="en-US" sz="2000" smtClean="0"/>
                      <a:t>51%</a:t>
                    </a:r>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D82-4407-9AFB-388811BCEC28}"/>
                </c:ext>
              </c:extLst>
            </c:dLbl>
            <c:dLbl>
              <c:idx val="2"/>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r>
                      <a:rPr lang="en-US" sz="2000" smtClean="0"/>
                      <a:t>48%</a:t>
                    </a:r>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D82-4407-9AFB-388811BCEC28}"/>
                </c:ext>
              </c:extLst>
            </c:dLbl>
            <c:dLbl>
              <c:idx val="3"/>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r>
                      <a:rPr lang="en-US" sz="2000" smtClean="0"/>
                      <a:t>33 %</a:t>
                    </a:r>
                    <a:endParaRPr lang="en-US" sz="200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D82-4407-9AFB-388811BCEC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Difficulty focusing at work</c:v>
                </c:pt>
                <c:pt idx="1">
                  <c:v>PTSD impacted work</c:v>
                </c:pt>
                <c:pt idx="2">
                  <c:v>Less productive at work</c:v>
                </c:pt>
                <c:pt idx="3">
                  <c:v>fearful for safety while at work</c:v>
                </c:pt>
              </c:strCache>
            </c:strRef>
          </c:cat>
          <c:val>
            <c:numRef>
              <c:f>Sheet1!$B$2:$B$5</c:f>
              <c:numCache>
                <c:formatCode>General</c:formatCode>
                <c:ptCount val="4"/>
                <c:pt idx="0">
                  <c:v>71.28</c:v>
                </c:pt>
                <c:pt idx="1">
                  <c:v>51.06</c:v>
                </c:pt>
                <c:pt idx="2">
                  <c:v>47.87</c:v>
                </c:pt>
                <c:pt idx="3">
                  <c:v>32.980000000000004</c:v>
                </c:pt>
              </c:numCache>
            </c:numRef>
          </c:val>
          <c:extLst>
            <c:ext xmlns:c16="http://schemas.microsoft.com/office/drawing/2014/chart" uri="{C3380CC4-5D6E-409C-BE32-E72D297353CC}">
              <c16:uniqueId val="{00000004-6D82-4407-9AFB-388811BCEC28}"/>
            </c:ext>
          </c:extLst>
        </c:ser>
        <c:dLbls>
          <c:showLegendKey val="0"/>
          <c:showVal val="1"/>
          <c:showCatName val="0"/>
          <c:showSerName val="0"/>
          <c:showPercent val="0"/>
          <c:showBubbleSize val="0"/>
        </c:dLbls>
        <c:gapWidth val="100"/>
        <c:overlap val="-24"/>
        <c:axId val="425006928"/>
        <c:axId val="424983800"/>
      </c:barChart>
      <c:catAx>
        <c:axId val="425006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24983800"/>
        <c:crosses val="autoZero"/>
        <c:auto val="0"/>
        <c:lblAlgn val="ctr"/>
        <c:lblOffset val="100"/>
        <c:noMultiLvlLbl val="0"/>
      </c:catAx>
      <c:valAx>
        <c:axId val="42498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solidFill>
                      <a:schemeClr val="tx1"/>
                    </a:solidFill>
                  </a:rPr>
                  <a:t>Percentage of </a:t>
                </a:r>
                <a:r>
                  <a:rPr lang="en-US" sz="2000" dirty="0" smtClean="0">
                    <a:solidFill>
                      <a:schemeClr val="tx1"/>
                    </a:solidFill>
                  </a:rPr>
                  <a:t>survey respondents</a:t>
                </a:r>
                <a:endParaRPr lang="en-US" sz="2000" dirty="0">
                  <a:solidFill>
                    <a:schemeClr val="tx1"/>
                  </a:solidFill>
                </a:endParaRPr>
              </a:p>
            </c:rich>
          </c:tx>
          <c:layout>
            <c:manualLayout>
              <c:xMode val="edge"/>
              <c:yMode val="edge"/>
              <c:x val="0"/>
              <c:y val="0.2530655602198844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500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F6DE7-8CDB-4B26-846B-53AA0697F080}" type="doc">
      <dgm:prSet loTypeId="urn:microsoft.com/office/officeart/2005/8/layout/equation1" loCatId="process" qsTypeId="urn:microsoft.com/office/officeart/2005/8/quickstyle/simple1" qsCatId="simple" csTypeId="urn:microsoft.com/office/officeart/2005/8/colors/accent2_1" csCatId="accent2" phldr="1"/>
      <dgm:spPr/>
    </dgm:pt>
    <dgm:pt modelId="{38863FCB-22D2-4A29-A075-D8D5DFABFB13}">
      <dgm:prSet phldrT="[Text]"/>
      <dgm:spPr/>
      <dgm:t>
        <a:bodyPr/>
        <a:lstStyle/>
        <a:p>
          <a:r>
            <a:rPr lang="en-US" dirty="0" smtClean="0"/>
            <a:t>Purposeful</a:t>
          </a:r>
          <a:endParaRPr lang="en-US" dirty="0"/>
        </a:p>
      </dgm:t>
    </dgm:pt>
    <dgm:pt modelId="{388C8833-EF78-4482-A2ED-8882AA1F9B0A}" type="parTrans" cxnId="{1A331CA2-33E1-4A6F-8A23-BE20442384B7}">
      <dgm:prSet/>
      <dgm:spPr/>
      <dgm:t>
        <a:bodyPr/>
        <a:lstStyle/>
        <a:p>
          <a:endParaRPr lang="en-US"/>
        </a:p>
      </dgm:t>
    </dgm:pt>
    <dgm:pt modelId="{515B9975-58E7-46FD-BA4A-5C61407A6C72}" type="sibTrans" cxnId="{1A331CA2-33E1-4A6F-8A23-BE20442384B7}">
      <dgm:prSet/>
      <dgm:spPr/>
      <dgm:t>
        <a:bodyPr/>
        <a:lstStyle/>
        <a:p>
          <a:endParaRPr lang="en-US"/>
        </a:p>
      </dgm:t>
    </dgm:pt>
    <dgm:pt modelId="{BB25679B-7E75-4EFE-84A6-CA4C09F5F570}">
      <dgm:prSet phldrT="[Text]"/>
      <dgm:spPr/>
      <dgm:t>
        <a:bodyPr/>
        <a:lstStyle/>
        <a:p>
          <a:r>
            <a:rPr lang="en-US" dirty="0" smtClean="0"/>
            <a:t>Gain power and control</a:t>
          </a:r>
          <a:endParaRPr lang="en-US" dirty="0"/>
        </a:p>
      </dgm:t>
    </dgm:pt>
    <dgm:pt modelId="{EF4BDC47-67A7-471F-B179-952B12F4C907}" type="parTrans" cxnId="{D266C333-24FE-4816-80F6-03BCE46CF3B4}">
      <dgm:prSet/>
      <dgm:spPr/>
      <dgm:t>
        <a:bodyPr/>
        <a:lstStyle/>
        <a:p>
          <a:endParaRPr lang="en-US"/>
        </a:p>
      </dgm:t>
    </dgm:pt>
    <dgm:pt modelId="{BE098D41-0947-4C07-8A4B-39C64F461126}" type="sibTrans" cxnId="{D266C333-24FE-4816-80F6-03BCE46CF3B4}">
      <dgm:prSet/>
      <dgm:spPr/>
      <dgm:t>
        <a:bodyPr/>
        <a:lstStyle/>
        <a:p>
          <a:endParaRPr lang="en-US"/>
        </a:p>
      </dgm:t>
    </dgm:pt>
    <dgm:pt modelId="{664B631D-4F31-4259-8A29-F92A237A9F36}">
      <dgm:prSet phldrT="[Text]"/>
      <dgm:spPr/>
      <dgm:t>
        <a:bodyPr/>
        <a:lstStyle/>
        <a:p>
          <a:r>
            <a:rPr lang="en-US" dirty="0" smtClean="0"/>
            <a:t>Deliberate behavior</a:t>
          </a:r>
          <a:endParaRPr lang="en-US" dirty="0"/>
        </a:p>
      </dgm:t>
    </dgm:pt>
    <dgm:pt modelId="{B7A4FC49-C23B-4AF7-B689-B550CA74F2D2}" type="parTrans" cxnId="{CEBCFB28-5534-4726-9791-BAEEFD07EBCF}">
      <dgm:prSet/>
      <dgm:spPr/>
      <dgm:t>
        <a:bodyPr/>
        <a:lstStyle/>
        <a:p>
          <a:endParaRPr lang="en-US"/>
        </a:p>
      </dgm:t>
    </dgm:pt>
    <dgm:pt modelId="{76CDF525-B4F8-4BA2-BD17-F2D6ACCAAFCB}" type="sibTrans" cxnId="{CEBCFB28-5534-4726-9791-BAEEFD07EBCF}">
      <dgm:prSet/>
      <dgm:spPr/>
      <dgm:t>
        <a:bodyPr/>
        <a:lstStyle/>
        <a:p>
          <a:endParaRPr lang="en-US"/>
        </a:p>
      </dgm:t>
    </dgm:pt>
    <dgm:pt modelId="{C67925E3-4110-4D9F-A524-B3ECD13C7C35}" type="pres">
      <dgm:prSet presAssocID="{741F6DE7-8CDB-4B26-846B-53AA0697F080}" presName="linearFlow" presStyleCnt="0">
        <dgm:presLayoutVars>
          <dgm:dir/>
          <dgm:resizeHandles val="exact"/>
        </dgm:presLayoutVars>
      </dgm:prSet>
      <dgm:spPr/>
    </dgm:pt>
    <dgm:pt modelId="{E71F68D7-2B67-4392-8CE8-7F9FA47CC55D}" type="pres">
      <dgm:prSet presAssocID="{38863FCB-22D2-4A29-A075-D8D5DFABFB13}" presName="node" presStyleLbl="node1" presStyleIdx="0" presStyleCnt="3">
        <dgm:presLayoutVars>
          <dgm:bulletEnabled val="1"/>
        </dgm:presLayoutVars>
      </dgm:prSet>
      <dgm:spPr/>
      <dgm:t>
        <a:bodyPr/>
        <a:lstStyle/>
        <a:p>
          <a:endParaRPr lang="en-US"/>
        </a:p>
      </dgm:t>
    </dgm:pt>
    <dgm:pt modelId="{0AE1E720-B911-4606-AB8F-2BAC769A5528}" type="pres">
      <dgm:prSet presAssocID="{515B9975-58E7-46FD-BA4A-5C61407A6C72}" presName="spacerL" presStyleCnt="0"/>
      <dgm:spPr/>
    </dgm:pt>
    <dgm:pt modelId="{9F8B56BC-4896-41F8-918B-EF7423253245}" type="pres">
      <dgm:prSet presAssocID="{515B9975-58E7-46FD-BA4A-5C61407A6C72}" presName="sibTrans" presStyleLbl="sibTrans2D1" presStyleIdx="0" presStyleCnt="2"/>
      <dgm:spPr/>
      <dgm:t>
        <a:bodyPr/>
        <a:lstStyle/>
        <a:p>
          <a:endParaRPr lang="en-US"/>
        </a:p>
      </dgm:t>
    </dgm:pt>
    <dgm:pt modelId="{C4540595-70A9-457B-9F0B-FE3E2433FC70}" type="pres">
      <dgm:prSet presAssocID="{515B9975-58E7-46FD-BA4A-5C61407A6C72}" presName="spacerR" presStyleCnt="0"/>
      <dgm:spPr/>
    </dgm:pt>
    <dgm:pt modelId="{E03FEA7D-EC4D-45E7-88E5-2DD03D475626}" type="pres">
      <dgm:prSet presAssocID="{664B631D-4F31-4259-8A29-F92A237A9F36}" presName="node" presStyleLbl="node1" presStyleIdx="1" presStyleCnt="3">
        <dgm:presLayoutVars>
          <dgm:bulletEnabled val="1"/>
        </dgm:presLayoutVars>
      </dgm:prSet>
      <dgm:spPr/>
      <dgm:t>
        <a:bodyPr/>
        <a:lstStyle/>
        <a:p>
          <a:endParaRPr lang="en-US"/>
        </a:p>
      </dgm:t>
    </dgm:pt>
    <dgm:pt modelId="{D7975F32-1B0B-4140-B6FB-0DFF595D122B}" type="pres">
      <dgm:prSet presAssocID="{76CDF525-B4F8-4BA2-BD17-F2D6ACCAAFCB}" presName="spacerL" presStyleCnt="0"/>
      <dgm:spPr/>
    </dgm:pt>
    <dgm:pt modelId="{6A07B42E-D7F1-46C9-80C4-FBC26031DCBD}" type="pres">
      <dgm:prSet presAssocID="{76CDF525-B4F8-4BA2-BD17-F2D6ACCAAFCB}" presName="sibTrans" presStyleLbl="sibTrans2D1" presStyleIdx="1" presStyleCnt="2"/>
      <dgm:spPr/>
      <dgm:t>
        <a:bodyPr/>
        <a:lstStyle/>
        <a:p>
          <a:endParaRPr lang="en-US"/>
        </a:p>
      </dgm:t>
    </dgm:pt>
    <dgm:pt modelId="{B1BBBF02-134C-47DC-9AA4-A591081CBE17}" type="pres">
      <dgm:prSet presAssocID="{76CDF525-B4F8-4BA2-BD17-F2D6ACCAAFCB}" presName="spacerR" presStyleCnt="0"/>
      <dgm:spPr/>
    </dgm:pt>
    <dgm:pt modelId="{50B195BB-EBD7-4022-B684-22F599647D19}" type="pres">
      <dgm:prSet presAssocID="{BB25679B-7E75-4EFE-84A6-CA4C09F5F570}" presName="node" presStyleLbl="node1" presStyleIdx="2" presStyleCnt="3">
        <dgm:presLayoutVars>
          <dgm:bulletEnabled val="1"/>
        </dgm:presLayoutVars>
      </dgm:prSet>
      <dgm:spPr/>
      <dgm:t>
        <a:bodyPr/>
        <a:lstStyle/>
        <a:p>
          <a:endParaRPr lang="en-US"/>
        </a:p>
      </dgm:t>
    </dgm:pt>
  </dgm:ptLst>
  <dgm:cxnLst>
    <dgm:cxn modelId="{7854D699-D198-4FE3-96BA-0CE4074784FB}" type="presOf" srcId="{76CDF525-B4F8-4BA2-BD17-F2D6ACCAAFCB}" destId="{6A07B42E-D7F1-46C9-80C4-FBC26031DCBD}" srcOrd="0" destOrd="0" presId="urn:microsoft.com/office/officeart/2005/8/layout/equation1"/>
    <dgm:cxn modelId="{1A331CA2-33E1-4A6F-8A23-BE20442384B7}" srcId="{741F6DE7-8CDB-4B26-846B-53AA0697F080}" destId="{38863FCB-22D2-4A29-A075-D8D5DFABFB13}" srcOrd="0" destOrd="0" parTransId="{388C8833-EF78-4482-A2ED-8882AA1F9B0A}" sibTransId="{515B9975-58E7-46FD-BA4A-5C61407A6C72}"/>
    <dgm:cxn modelId="{CEBCFB28-5534-4726-9791-BAEEFD07EBCF}" srcId="{741F6DE7-8CDB-4B26-846B-53AA0697F080}" destId="{664B631D-4F31-4259-8A29-F92A237A9F36}" srcOrd="1" destOrd="0" parTransId="{B7A4FC49-C23B-4AF7-B689-B550CA74F2D2}" sibTransId="{76CDF525-B4F8-4BA2-BD17-F2D6ACCAAFCB}"/>
    <dgm:cxn modelId="{E51148F9-A8BC-4013-99B1-4D4E04469E51}" type="presOf" srcId="{741F6DE7-8CDB-4B26-846B-53AA0697F080}" destId="{C67925E3-4110-4D9F-A524-B3ECD13C7C35}" srcOrd="0" destOrd="0" presId="urn:microsoft.com/office/officeart/2005/8/layout/equation1"/>
    <dgm:cxn modelId="{D266C333-24FE-4816-80F6-03BCE46CF3B4}" srcId="{741F6DE7-8CDB-4B26-846B-53AA0697F080}" destId="{BB25679B-7E75-4EFE-84A6-CA4C09F5F570}" srcOrd="2" destOrd="0" parTransId="{EF4BDC47-67A7-471F-B179-952B12F4C907}" sibTransId="{BE098D41-0947-4C07-8A4B-39C64F461126}"/>
    <dgm:cxn modelId="{29D415C4-CB70-43F3-8DEF-1CB95BFCC4C5}" type="presOf" srcId="{664B631D-4F31-4259-8A29-F92A237A9F36}" destId="{E03FEA7D-EC4D-45E7-88E5-2DD03D475626}" srcOrd="0" destOrd="0" presId="urn:microsoft.com/office/officeart/2005/8/layout/equation1"/>
    <dgm:cxn modelId="{EDCFB4AA-CCE3-49C7-9D13-AE4E01CB66AC}" type="presOf" srcId="{38863FCB-22D2-4A29-A075-D8D5DFABFB13}" destId="{E71F68D7-2B67-4392-8CE8-7F9FA47CC55D}" srcOrd="0" destOrd="0" presId="urn:microsoft.com/office/officeart/2005/8/layout/equation1"/>
    <dgm:cxn modelId="{216BB53A-EA88-401F-8A4D-E3D246B232E1}" type="presOf" srcId="{515B9975-58E7-46FD-BA4A-5C61407A6C72}" destId="{9F8B56BC-4896-41F8-918B-EF7423253245}" srcOrd="0" destOrd="0" presId="urn:microsoft.com/office/officeart/2005/8/layout/equation1"/>
    <dgm:cxn modelId="{8E8CBFDF-82C2-45FC-ABA3-3BECA0E036ED}" type="presOf" srcId="{BB25679B-7E75-4EFE-84A6-CA4C09F5F570}" destId="{50B195BB-EBD7-4022-B684-22F599647D19}" srcOrd="0" destOrd="0" presId="urn:microsoft.com/office/officeart/2005/8/layout/equation1"/>
    <dgm:cxn modelId="{83ADAAA0-0B05-4758-BB05-F83C34E3740C}" type="presParOf" srcId="{C67925E3-4110-4D9F-A524-B3ECD13C7C35}" destId="{E71F68D7-2B67-4392-8CE8-7F9FA47CC55D}" srcOrd="0" destOrd="0" presId="urn:microsoft.com/office/officeart/2005/8/layout/equation1"/>
    <dgm:cxn modelId="{B03F8D34-9540-4354-8C99-DAEB36A04D76}" type="presParOf" srcId="{C67925E3-4110-4D9F-A524-B3ECD13C7C35}" destId="{0AE1E720-B911-4606-AB8F-2BAC769A5528}" srcOrd="1" destOrd="0" presId="urn:microsoft.com/office/officeart/2005/8/layout/equation1"/>
    <dgm:cxn modelId="{D118E6EA-68C1-412E-AD2A-F2F3CD4A7500}" type="presParOf" srcId="{C67925E3-4110-4D9F-A524-B3ECD13C7C35}" destId="{9F8B56BC-4896-41F8-918B-EF7423253245}" srcOrd="2" destOrd="0" presId="urn:microsoft.com/office/officeart/2005/8/layout/equation1"/>
    <dgm:cxn modelId="{975481A2-88F5-4BDC-B0A4-C65476AC5C24}" type="presParOf" srcId="{C67925E3-4110-4D9F-A524-B3ECD13C7C35}" destId="{C4540595-70A9-457B-9F0B-FE3E2433FC70}" srcOrd="3" destOrd="0" presId="urn:microsoft.com/office/officeart/2005/8/layout/equation1"/>
    <dgm:cxn modelId="{54813CCE-836A-4835-BB80-69E474CBF62E}" type="presParOf" srcId="{C67925E3-4110-4D9F-A524-B3ECD13C7C35}" destId="{E03FEA7D-EC4D-45E7-88E5-2DD03D475626}" srcOrd="4" destOrd="0" presId="urn:microsoft.com/office/officeart/2005/8/layout/equation1"/>
    <dgm:cxn modelId="{5FB8806A-DCC5-40B1-AD5B-4037C4DF680C}" type="presParOf" srcId="{C67925E3-4110-4D9F-A524-B3ECD13C7C35}" destId="{D7975F32-1B0B-4140-B6FB-0DFF595D122B}" srcOrd="5" destOrd="0" presId="urn:microsoft.com/office/officeart/2005/8/layout/equation1"/>
    <dgm:cxn modelId="{3D5FDB94-4555-4714-9067-9A72B4A2A9DB}" type="presParOf" srcId="{C67925E3-4110-4D9F-A524-B3ECD13C7C35}" destId="{6A07B42E-D7F1-46C9-80C4-FBC26031DCBD}" srcOrd="6" destOrd="0" presId="urn:microsoft.com/office/officeart/2005/8/layout/equation1"/>
    <dgm:cxn modelId="{6268011E-2EB1-44A4-80BE-F7AA3530A71B}" type="presParOf" srcId="{C67925E3-4110-4D9F-A524-B3ECD13C7C35}" destId="{B1BBBF02-134C-47DC-9AA4-A591081CBE17}" srcOrd="7" destOrd="0" presId="urn:microsoft.com/office/officeart/2005/8/layout/equation1"/>
    <dgm:cxn modelId="{4E587D49-07BF-4951-BCBD-27F69C0C0798}" type="presParOf" srcId="{C67925E3-4110-4D9F-A524-B3ECD13C7C35}" destId="{50B195BB-EBD7-4022-B684-22F599647D19}"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51AA9-CBDC-498A-AF8A-4045B0F0226C}" type="doc">
      <dgm:prSet loTypeId="urn:microsoft.com/office/officeart/2005/8/layout/bProcess4" loCatId="process" qsTypeId="urn:microsoft.com/office/officeart/2005/8/quickstyle/simple1" qsCatId="simple" csTypeId="urn:microsoft.com/office/officeart/2005/8/colors/colorful1#3" csCatId="colorful" phldr="1"/>
      <dgm:spPr/>
      <dgm:t>
        <a:bodyPr/>
        <a:lstStyle/>
        <a:p>
          <a:endParaRPr lang="en-US"/>
        </a:p>
      </dgm:t>
    </dgm:pt>
    <dgm:pt modelId="{E70F83F9-4C49-47B7-8207-B57586B79BC8}">
      <dgm:prSet phldrT="[Text]"/>
      <dgm:spPr/>
      <dgm:t>
        <a:bodyPr/>
        <a:lstStyle/>
        <a:p>
          <a:r>
            <a:rPr lang="en-US" dirty="0" smtClean="0"/>
            <a:t>Physical</a:t>
          </a:r>
          <a:endParaRPr lang="en-US" dirty="0"/>
        </a:p>
      </dgm:t>
    </dgm:pt>
    <dgm:pt modelId="{3CF5791D-0B38-43AE-AAF0-C60677906D78}" type="parTrans" cxnId="{8B067448-1E9A-45DC-9504-6F56D128D817}">
      <dgm:prSet/>
      <dgm:spPr/>
      <dgm:t>
        <a:bodyPr/>
        <a:lstStyle/>
        <a:p>
          <a:endParaRPr lang="en-US"/>
        </a:p>
      </dgm:t>
    </dgm:pt>
    <dgm:pt modelId="{7E98CC3A-BF52-4CBA-9B6C-068CC9773E4D}" type="sibTrans" cxnId="{8B067448-1E9A-45DC-9504-6F56D128D817}">
      <dgm:prSet/>
      <dgm:spPr/>
      <dgm:t>
        <a:bodyPr/>
        <a:lstStyle/>
        <a:p>
          <a:endParaRPr lang="en-US"/>
        </a:p>
      </dgm:t>
    </dgm:pt>
    <dgm:pt modelId="{A9690908-E7BB-4D82-A53E-67947188E5CE}">
      <dgm:prSet phldrT="[Text]"/>
      <dgm:spPr/>
      <dgm:t>
        <a:bodyPr/>
        <a:lstStyle/>
        <a:p>
          <a:r>
            <a:rPr lang="en-US" dirty="0" smtClean="0"/>
            <a:t>Sexual</a:t>
          </a:r>
          <a:endParaRPr lang="en-US" dirty="0"/>
        </a:p>
      </dgm:t>
    </dgm:pt>
    <dgm:pt modelId="{6B57D50C-2799-4297-AD0B-1DB2D19113BD}" type="parTrans" cxnId="{9C524D6B-F50D-4C89-9269-46DDA6682A8F}">
      <dgm:prSet/>
      <dgm:spPr/>
      <dgm:t>
        <a:bodyPr/>
        <a:lstStyle/>
        <a:p>
          <a:endParaRPr lang="en-US"/>
        </a:p>
      </dgm:t>
    </dgm:pt>
    <dgm:pt modelId="{4CA4DBF1-A2D8-44C7-9B64-F8F6B8CBF633}" type="sibTrans" cxnId="{9C524D6B-F50D-4C89-9269-46DDA6682A8F}">
      <dgm:prSet/>
      <dgm:spPr/>
      <dgm:t>
        <a:bodyPr/>
        <a:lstStyle/>
        <a:p>
          <a:endParaRPr lang="en-US"/>
        </a:p>
      </dgm:t>
    </dgm:pt>
    <dgm:pt modelId="{BEF1C28E-54C9-4440-AA7C-EEEE0AE841D0}">
      <dgm:prSet phldrT="[Text]"/>
      <dgm:spPr/>
      <dgm:t>
        <a:bodyPr/>
        <a:lstStyle/>
        <a:p>
          <a:r>
            <a:rPr lang="en-US" dirty="0" smtClean="0"/>
            <a:t>Psychological</a:t>
          </a:r>
          <a:endParaRPr lang="en-US" dirty="0"/>
        </a:p>
      </dgm:t>
    </dgm:pt>
    <dgm:pt modelId="{780CFEA5-6348-4FF7-A2F5-FFD38B88D69A}" type="parTrans" cxnId="{290B403A-7F0B-4A81-BC5F-A81CC46ECDD1}">
      <dgm:prSet/>
      <dgm:spPr/>
      <dgm:t>
        <a:bodyPr/>
        <a:lstStyle/>
        <a:p>
          <a:endParaRPr lang="en-US"/>
        </a:p>
      </dgm:t>
    </dgm:pt>
    <dgm:pt modelId="{EE8FEE79-A28F-490A-9C5A-14C4CCD3835D}" type="sibTrans" cxnId="{290B403A-7F0B-4A81-BC5F-A81CC46ECDD1}">
      <dgm:prSet/>
      <dgm:spPr/>
      <dgm:t>
        <a:bodyPr/>
        <a:lstStyle/>
        <a:p>
          <a:endParaRPr lang="en-US"/>
        </a:p>
      </dgm:t>
    </dgm:pt>
    <dgm:pt modelId="{D4146604-3A83-4E83-9837-0BFD964DE3B7}">
      <dgm:prSet phldrT="[Text]"/>
      <dgm:spPr/>
      <dgm:t>
        <a:bodyPr/>
        <a:lstStyle/>
        <a:p>
          <a:r>
            <a:rPr lang="en-US" dirty="0" smtClean="0"/>
            <a:t>Economic</a:t>
          </a:r>
          <a:endParaRPr lang="en-US" dirty="0"/>
        </a:p>
      </dgm:t>
    </dgm:pt>
    <dgm:pt modelId="{2E712D61-5C9E-4A31-AB01-D5E3DA007CC7}" type="parTrans" cxnId="{39D8F563-B2BC-4428-B8F7-F68E0775DD89}">
      <dgm:prSet/>
      <dgm:spPr/>
      <dgm:t>
        <a:bodyPr/>
        <a:lstStyle/>
        <a:p>
          <a:endParaRPr lang="en-US"/>
        </a:p>
      </dgm:t>
    </dgm:pt>
    <dgm:pt modelId="{894D83BB-34AE-46AD-A530-C5C1837BA08C}" type="sibTrans" cxnId="{39D8F563-B2BC-4428-B8F7-F68E0775DD89}">
      <dgm:prSet/>
      <dgm:spPr/>
      <dgm:t>
        <a:bodyPr/>
        <a:lstStyle/>
        <a:p>
          <a:endParaRPr lang="en-US"/>
        </a:p>
      </dgm:t>
    </dgm:pt>
    <dgm:pt modelId="{8A0C6C1E-3591-4CA6-824F-DC4B93FA8B70}" type="pres">
      <dgm:prSet presAssocID="{87251AA9-CBDC-498A-AF8A-4045B0F0226C}" presName="Name0" presStyleCnt="0">
        <dgm:presLayoutVars>
          <dgm:dir/>
          <dgm:resizeHandles/>
        </dgm:presLayoutVars>
      </dgm:prSet>
      <dgm:spPr/>
      <dgm:t>
        <a:bodyPr/>
        <a:lstStyle/>
        <a:p>
          <a:endParaRPr lang="en-US"/>
        </a:p>
      </dgm:t>
    </dgm:pt>
    <dgm:pt modelId="{AC4AA753-E985-46CD-A021-1A05A51638DC}" type="pres">
      <dgm:prSet presAssocID="{E70F83F9-4C49-47B7-8207-B57586B79BC8}" presName="compNode" presStyleCnt="0"/>
      <dgm:spPr/>
    </dgm:pt>
    <dgm:pt modelId="{0D8747B9-F7E2-4648-BA52-5B3158BBFB3E}" type="pres">
      <dgm:prSet presAssocID="{E70F83F9-4C49-47B7-8207-B57586B79BC8}" presName="dummyConnPt" presStyleCnt="0"/>
      <dgm:spPr/>
    </dgm:pt>
    <dgm:pt modelId="{8E688B9E-3B5A-4439-B3B4-CAB5552C4190}" type="pres">
      <dgm:prSet presAssocID="{E70F83F9-4C49-47B7-8207-B57586B79BC8}" presName="node" presStyleLbl="node1" presStyleIdx="0" presStyleCnt="4">
        <dgm:presLayoutVars>
          <dgm:bulletEnabled val="1"/>
        </dgm:presLayoutVars>
      </dgm:prSet>
      <dgm:spPr/>
      <dgm:t>
        <a:bodyPr/>
        <a:lstStyle/>
        <a:p>
          <a:endParaRPr lang="en-US"/>
        </a:p>
      </dgm:t>
    </dgm:pt>
    <dgm:pt modelId="{A9868585-8926-4DDB-A48D-799681AE86C3}" type="pres">
      <dgm:prSet presAssocID="{7E98CC3A-BF52-4CBA-9B6C-068CC9773E4D}" presName="sibTrans" presStyleLbl="bgSibTrans2D1" presStyleIdx="0" presStyleCnt="3"/>
      <dgm:spPr/>
      <dgm:t>
        <a:bodyPr/>
        <a:lstStyle/>
        <a:p>
          <a:endParaRPr lang="en-US"/>
        </a:p>
      </dgm:t>
    </dgm:pt>
    <dgm:pt modelId="{EEED6F76-8F64-4BC6-BBA3-1FDBB298C03F}" type="pres">
      <dgm:prSet presAssocID="{A9690908-E7BB-4D82-A53E-67947188E5CE}" presName="compNode" presStyleCnt="0"/>
      <dgm:spPr/>
    </dgm:pt>
    <dgm:pt modelId="{87247CAE-0F71-44F6-99B3-D0F8617E7EDE}" type="pres">
      <dgm:prSet presAssocID="{A9690908-E7BB-4D82-A53E-67947188E5CE}" presName="dummyConnPt" presStyleCnt="0"/>
      <dgm:spPr/>
    </dgm:pt>
    <dgm:pt modelId="{042C9528-3CA4-4474-8694-A068DCCAB9DC}" type="pres">
      <dgm:prSet presAssocID="{A9690908-E7BB-4D82-A53E-67947188E5CE}" presName="node" presStyleLbl="node1" presStyleIdx="1" presStyleCnt="4">
        <dgm:presLayoutVars>
          <dgm:bulletEnabled val="1"/>
        </dgm:presLayoutVars>
      </dgm:prSet>
      <dgm:spPr/>
      <dgm:t>
        <a:bodyPr/>
        <a:lstStyle/>
        <a:p>
          <a:endParaRPr lang="en-US"/>
        </a:p>
      </dgm:t>
    </dgm:pt>
    <dgm:pt modelId="{6D79F714-E86D-4B4B-A718-CFB1CE660656}" type="pres">
      <dgm:prSet presAssocID="{4CA4DBF1-A2D8-44C7-9B64-F8F6B8CBF633}" presName="sibTrans" presStyleLbl="bgSibTrans2D1" presStyleIdx="1" presStyleCnt="3"/>
      <dgm:spPr/>
      <dgm:t>
        <a:bodyPr/>
        <a:lstStyle/>
        <a:p>
          <a:endParaRPr lang="en-US"/>
        </a:p>
      </dgm:t>
    </dgm:pt>
    <dgm:pt modelId="{F23FDD82-AEFD-4042-85AB-F29146D0EA4C}" type="pres">
      <dgm:prSet presAssocID="{BEF1C28E-54C9-4440-AA7C-EEEE0AE841D0}" presName="compNode" presStyleCnt="0"/>
      <dgm:spPr/>
    </dgm:pt>
    <dgm:pt modelId="{5287949C-FE78-47D2-81E5-E873CA6F85A9}" type="pres">
      <dgm:prSet presAssocID="{BEF1C28E-54C9-4440-AA7C-EEEE0AE841D0}" presName="dummyConnPt" presStyleCnt="0"/>
      <dgm:spPr/>
    </dgm:pt>
    <dgm:pt modelId="{9A98344A-A96A-49F5-8090-0228CEC452BF}" type="pres">
      <dgm:prSet presAssocID="{BEF1C28E-54C9-4440-AA7C-EEEE0AE841D0}" presName="node" presStyleLbl="node1" presStyleIdx="2" presStyleCnt="4">
        <dgm:presLayoutVars>
          <dgm:bulletEnabled val="1"/>
        </dgm:presLayoutVars>
      </dgm:prSet>
      <dgm:spPr/>
      <dgm:t>
        <a:bodyPr/>
        <a:lstStyle/>
        <a:p>
          <a:endParaRPr lang="en-US"/>
        </a:p>
      </dgm:t>
    </dgm:pt>
    <dgm:pt modelId="{D4D0831B-602B-4BFB-9F41-DEA624162D60}" type="pres">
      <dgm:prSet presAssocID="{EE8FEE79-A28F-490A-9C5A-14C4CCD3835D}" presName="sibTrans" presStyleLbl="bgSibTrans2D1" presStyleIdx="2" presStyleCnt="3"/>
      <dgm:spPr/>
      <dgm:t>
        <a:bodyPr/>
        <a:lstStyle/>
        <a:p>
          <a:endParaRPr lang="en-US"/>
        </a:p>
      </dgm:t>
    </dgm:pt>
    <dgm:pt modelId="{84849E94-0DB0-47AF-B745-C4F484660EFA}" type="pres">
      <dgm:prSet presAssocID="{D4146604-3A83-4E83-9837-0BFD964DE3B7}" presName="compNode" presStyleCnt="0"/>
      <dgm:spPr/>
    </dgm:pt>
    <dgm:pt modelId="{4420ECC9-5ED9-4F94-B8D8-18ABC3E619A9}" type="pres">
      <dgm:prSet presAssocID="{D4146604-3A83-4E83-9837-0BFD964DE3B7}" presName="dummyConnPt" presStyleCnt="0"/>
      <dgm:spPr/>
    </dgm:pt>
    <dgm:pt modelId="{0B150BE4-CE59-4840-919D-8C55BDC3A847}" type="pres">
      <dgm:prSet presAssocID="{D4146604-3A83-4E83-9837-0BFD964DE3B7}" presName="node" presStyleLbl="node1" presStyleIdx="3" presStyleCnt="4">
        <dgm:presLayoutVars>
          <dgm:bulletEnabled val="1"/>
        </dgm:presLayoutVars>
      </dgm:prSet>
      <dgm:spPr/>
      <dgm:t>
        <a:bodyPr/>
        <a:lstStyle/>
        <a:p>
          <a:endParaRPr lang="en-US"/>
        </a:p>
      </dgm:t>
    </dgm:pt>
  </dgm:ptLst>
  <dgm:cxnLst>
    <dgm:cxn modelId="{43E0E649-E12C-43AA-BCB5-E711F81C0C13}" type="presOf" srcId="{87251AA9-CBDC-498A-AF8A-4045B0F0226C}" destId="{8A0C6C1E-3591-4CA6-824F-DC4B93FA8B70}" srcOrd="0" destOrd="0" presId="urn:microsoft.com/office/officeart/2005/8/layout/bProcess4"/>
    <dgm:cxn modelId="{290B403A-7F0B-4A81-BC5F-A81CC46ECDD1}" srcId="{87251AA9-CBDC-498A-AF8A-4045B0F0226C}" destId="{BEF1C28E-54C9-4440-AA7C-EEEE0AE841D0}" srcOrd="2" destOrd="0" parTransId="{780CFEA5-6348-4FF7-A2F5-FFD38B88D69A}" sibTransId="{EE8FEE79-A28F-490A-9C5A-14C4CCD3835D}"/>
    <dgm:cxn modelId="{CEA483B3-FA38-46D3-AC9F-51FAE5C6192E}" type="presOf" srcId="{A9690908-E7BB-4D82-A53E-67947188E5CE}" destId="{042C9528-3CA4-4474-8694-A068DCCAB9DC}" srcOrd="0" destOrd="0" presId="urn:microsoft.com/office/officeart/2005/8/layout/bProcess4"/>
    <dgm:cxn modelId="{C735F679-B980-4C37-A7B5-E2461834264B}" type="presOf" srcId="{E70F83F9-4C49-47B7-8207-B57586B79BC8}" destId="{8E688B9E-3B5A-4439-B3B4-CAB5552C4190}" srcOrd="0" destOrd="0" presId="urn:microsoft.com/office/officeart/2005/8/layout/bProcess4"/>
    <dgm:cxn modelId="{39D8F563-B2BC-4428-B8F7-F68E0775DD89}" srcId="{87251AA9-CBDC-498A-AF8A-4045B0F0226C}" destId="{D4146604-3A83-4E83-9837-0BFD964DE3B7}" srcOrd="3" destOrd="0" parTransId="{2E712D61-5C9E-4A31-AB01-D5E3DA007CC7}" sibTransId="{894D83BB-34AE-46AD-A530-C5C1837BA08C}"/>
    <dgm:cxn modelId="{83F36781-13D3-4C36-AEDC-4201CB4345C0}" type="presOf" srcId="{EE8FEE79-A28F-490A-9C5A-14C4CCD3835D}" destId="{D4D0831B-602B-4BFB-9F41-DEA624162D60}" srcOrd="0" destOrd="0" presId="urn:microsoft.com/office/officeart/2005/8/layout/bProcess4"/>
    <dgm:cxn modelId="{9C524D6B-F50D-4C89-9269-46DDA6682A8F}" srcId="{87251AA9-CBDC-498A-AF8A-4045B0F0226C}" destId="{A9690908-E7BB-4D82-A53E-67947188E5CE}" srcOrd="1" destOrd="0" parTransId="{6B57D50C-2799-4297-AD0B-1DB2D19113BD}" sibTransId="{4CA4DBF1-A2D8-44C7-9B64-F8F6B8CBF633}"/>
    <dgm:cxn modelId="{8B629DE7-EB7E-4076-9189-203FBEA26978}" type="presOf" srcId="{D4146604-3A83-4E83-9837-0BFD964DE3B7}" destId="{0B150BE4-CE59-4840-919D-8C55BDC3A847}" srcOrd="0" destOrd="0" presId="urn:microsoft.com/office/officeart/2005/8/layout/bProcess4"/>
    <dgm:cxn modelId="{68E58A1D-4D78-481D-8DB8-8534E71197AA}" type="presOf" srcId="{4CA4DBF1-A2D8-44C7-9B64-F8F6B8CBF633}" destId="{6D79F714-E86D-4B4B-A718-CFB1CE660656}" srcOrd="0" destOrd="0" presId="urn:microsoft.com/office/officeart/2005/8/layout/bProcess4"/>
    <dgm:cxn modelId="{4725AC33-D014-44DF-A65B-B716B7695C1F}" type="presOf" srcId="{BEF1C28E-54C9-4440-AA7C-EEEE0AE841D0}" destId="{9A98344A-A96A-49F5-8090-0228CEC452BF}" srcOrd="0" destOrd="0" presId="urn:microsoft.com/office/officeart/2005/8/layout/bProcess4"/>
    <dgm:cxn modelId="{B2AD705A-4E24-4507-AD72-6186939D9DE0}" type="presOf" srcId="{7E98CC3A-BF52-4CBA-9B6C-068CC9773E4D}" destId="{A9868585-8926-4DDB-A48D-799681AE86C3}" srcOrd="0" destOrd="0" presId="urn:microsoft.com/office/officeart/2005/8/layout/bProcess4"/>
    <dgm:cxn modelId="{8B067448-1E9A-45DC-9504-6F56D128D817}" srcId="{87251AA9-CBDC-498A-AF8A-4045B0F0226C}" destId="{E70F83F9-4C49-47B7-8207-B57586B79BC8}" srcOrd="0" destOrd="0" parTransId="{3CF5791D-0B38-43AE-AAF0-C60677906D78}" sibTransId="{7E98CC3A-BF52-4CBA-9B6C-068CC9773E4D}"/>
    <dgm:cxn modelId="{292F15B2-2295-405C-A3FC-F68574D42622}" type="presParOf" srcId="{8A0C6C1E-3591-4CA6-824F-DC4B93FA8B70}" destId="{AC4AA753-E985-46CD-A021-1A05A51638DC}" srcOrd="0" destOrd="0" presId="urn:microsoft.com/office/officeart/2005/8/layout/bProcess4"/>
    <dgm:cxn modelId="{FD554170-EA64-43CC-A2F8-0E1783F64645}" type="presParOf" srcId="{AC4AA753-E985-46CD-A021-1A05A51638DC}" destId="{0D8747B9-F7E2-4648-BA52-5B3158BBFB3E}" srcOrd="0" destOrd="0" presId="urn:microsoft.com/office/officeart/2005/8/layout/bProcess4"/>
    <dgm:cxn modelId="{6235368F-67E7-4EA1-BB3C-14E65EAD2153}" type="presParOf" srcId="{AC4AA753-E985-46CD-A021-1A05A51638DC}" destId="{8E688B9E-3B5A-4439-B3B4-CAB5552C4190}" srcOrd="1" destOrd="0" presId="urn:microsoft.com/office/officeart/2005/8/layout/bProcess4"/>
    <dgm:cxn modelId="{50FD6F53-F695-4512-A0E1-7F88BAD7B5DE}" type="presParOf" srcId="{8A0C6C1E-3591-4CA6-824F-DC4B93FA8B70}" destId="{A9868585-8926-4DDB-A48D-799681AE86C3}" srcOrd="1" destOrd="0" presId="urn:microsoft.com/office/officeart/2005/8/layout/bProcess4"/>
    <dgm:cxn modelId="{551F74D0-CFCB-4537-B99D-CCC206C087FA}" type="presParOf" srcId="{8A0C6C1E-3591-4CA6-824F-DC4B93FA8B70}" destId="{EEED6F76-8F64-4BC6-BBA3-1FDBB298C03F}" srcOrd="2" destOrd="0" presId="urn:microsoft.com/office/officeart/2005/8/layout/bProcess4"/>
    <dgm:cxn modelId="{66B7001C-6F4F-4CBB-A12C-C88E312AA167}" type="presParOf" srcId="{EEED6F76-8F64-4BC6-BBA3-1FDBB298C03F}" destId="{87247CAE-0F71-44F6-99B3-D0F8617E7EDE}" srcOrd="0" destOrd="0" presId="urn:microsoft.com/office/officeart/2005/8/layout/bProcess4"/>
    <dgm:cxn modelId="{456D7649-7B96-4CC9-B274-D16C27BB50F0}" type="presParOf" srcId="{EEED6F76-8F64-4BC6-BBA3-1FDBB298C03F}" destId="{042C9528-3CA4-4474-8694-A068DCCAB9DC}" srcOrd="1" destOrd="0" presId="urn:microsoft.com/office/officeart/2005/8/layout/bProcess4"/>
    <dgm:cxn modelId="{D62E2FEE-86F1-4835-A18E-CB41C47DAA29}" type="presParOf" srcId="{8A0C6C1E-3591-4CA6-824F-DC4B93FA8B70}" destId="{6D79F714-E86D-4B4B-A718-CFB1CE660656}" srcOrd="3" destOrd="0" presId="urn:microsoft.com/office/officeart/2005/8/layout/bProcess4"/>
    <dgm:cxn modelId="{9F1EA5A1-E5FD-4CDD-9987-740EAF8E590C}" type="presParOf" srcId="{8A0C6C1E-3591-4CA6-824F-DC4B93FA8B70}" destId="{F23FDD82-AEFD-4042-85AB-F29146D0EA4C}" srcOrd="4" destOrd="0" presId="urn:microsoft.com/office/officeart/2005/8/layout/bProcess4"/>
    <dgm:cxn modelId="{48A08B3C-A0FD-4AB0-981C-44411D63F145}" type="presParOf" srcId="{F23FDD82-AEFD-4042-85AB-F29146D0EA4C}" destId="{5287949C-FE78-47D2-81E5-E873CA6F85A9}" srcOrd="0" destOrd="0" presId="urn:microsoft.com/office/officeart/2005/8/layout/bProcess4"/>
    <dgm:cxn modelId="{BDF6EC3E-CDCD-4C7A-BE3D-7878F7248867}" type="presParOf" srcId="{F23FDD82-AEFD-4042-85AB-F29146D0EA4C}" destId="{9A98344A-A96A-49F5-8090-0228CEC452BF}" srcOrd="1" destOrd="0" presId="urn:microsoft.com/office/officeart/2005/8/layout/bProcess4"/>
    <dgm:cxn modelId="{7C696D66-9DB5-4D42-A70C-1E914465B20B}" type="presParOf" srcId="{8A0C6C1E-3591-4CA6-824F-DC4B93FA8B70}" destId="{D4D0831B-602B-4BFB-9F41-DEA624162D60}" srcOrd="5" destOrd="0" presId="urn:microsoft.com/office/officeart/2005/8/layout/bProcess4"/>
    <dgm:cxn modelId="{3CEFED50-722E-438F-83FE-B875B66DD11D}" type="presParOf" srcId="{8A0C6C1E-3591-4CA6-824F-DC4B93FA8B70}" destId="{84849E94-0DB0-47AF-B745-C4F484660EFA}" srcOrd="6" destOrd="0" presId="urn:microsoft.com/office/officeart/2005/8/layout/bProcess4"/>
    <dgm:cxn modelId="{A44E2597-C99E-4E7B-AF3C-693EDA6BC352}" type="presParOf" srcId="{84849E94-0DB0-47AF-B745-C4F484660EFA}" destId="{4420ECC9-5ED9-4F94-B8D8-18ABC3E619A9}" srcOrd="0" destOrd="0" presId="urn:microsoft.com/office/officeart/2005/8/layout/bProcess4"/>
    <dgm:cxn modelId="{26B17F3B-8EB6-4C94-8D73-0AC95B60196B}" type="presParOf" srcId="{84849E94-0DB0-47AF-B745-C4F484660EFA}" destId="{0B150BE4-CE59-4840-919D-8C55BDC3A847}"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B6005-27F8-413B-99BF-1E0318817879}" type="doc">
      <dgm:prSet loTypeId="urn:microsoft.com/office/officeart/2005/8/layout/venn3" loCatId="relationship" qsTypeId="urn:microsoft.com/office/officeart/2005/8/quickstyle/simple3" qsCatId="simple" csTypeId="urn:microsoft.com/office/officeart/2005/8/colors/colorful1#4" csCatId="colorful" phldr="1"/>
      <dgm:spPr/>
      <dgm:t>
        <a:bodyPr/>
        <a:lstStyle/>
        <a:p>
          <a:endParaRPr lang="en-US"/>
        </a:p>
      </dgm:t>
    </dgm:pt>
    <dgm:pt modelId="{6D1EE63D-C277-41BA-8D77-397D9E5C66B5}">
      <dgm:prSet phldrT="[Text]" custT="1"/>
      <dgm:spPr/>
      <dgm:t>
        <a:bodyPr/>
        <a:lstStyle/>
        <a:p>
          <a:r>
            <a:rPr lang="en-US" sz="3200" dirty="0" smtClean="0"/>
            <a:t>Validate</a:t>
          </a:r>
        </a:p>
      </dgm:t>
    </dgm:pt>
    <dgm:pt modelId="{27B895DA-078A-4FB9-BF9F-3B01CF754149}" type="parTrans" cxnId="{5F9DE6B8-0952-4CC1-AB75-9F2875ED11AC}">
      <dgm:prSet/>
      <dgm:spPr/>
      <dgm:t>
        <a:bodyPr/>
        <a:lstStyle/>
        <a:p>
          <a:endParaRPr lang="en-US"/>
        </a:p>
      </dgm:t>
    </dgm:pt>
    <dgm:pt modelId="{3EDBBD70-6884-4C76-A07D-FC39EF7E9376}" type="sibTrans" cxnId="{5F9DE6B8-0952-4CC1-AB75-9F2875ED11AC}">
      <dgm:prSet/>
      <dgm:spPr/>
      <dgm:t>
        <a:bodyPr/>
        <a:lstStyle/>
        <a:p>
          <a:endParaRPr lang="en-US"/>
        </a:p>
      </dgm:t>
    </dgm:pt>
    <dgm:pt modelId="{2E8E7D70-D725-4931-9F48-2D66E2D0E2BB}">
      <dgm:prSet phldrT="[Text]" custT="1"/>
      <dgm:spPr/>
      <dgm:t>
        <a:bodyPr/>
        <a:lstStyle/>
        <a:p>
          <a:r>
            <a:rPr lang="en-US" sz="3200" dirty="0" smtClean="0"/>
            <a:t>Listen</a:t>
          </a:r>
        </a:p>
      </dgm:t>
    </dgm:pt>
    <dgm:pt modelId="{948559B3-4C97-4017-A13C-60BAAE4C9391}" type="parTrans" cxnId="{A7C6DD95-DB2A-4F5D-B959-9CD892AAFF2B}">
      <dgm:prSet/>
      <dgm:spPr/>
      <dgm:t>
        <a:bodyPr/>
        <a:lstStyle/>
        <a:p>
          <a:endParaRPr lang="en-US"/>
        </a:p>
      </dgm:t>
    </dgm:pt>
    <dgm:pt modelId="{B38541F5-1317-4E56-A031-D7D600886B7C}" type="sibTrans" cxnId="{A7C6DD95-DB2A-4F5D-B959-9CD892AAFF2B}">
      <dgm:prSet/>
      <dgm:spPr/>
      <dgm:t>
        <a:bodyPr/>
        <a:lstStyle/>
        <a:p>
          <a:endParaRPr lang="en-US"/>
        </a:p>
      </dgm:t>
    </dgm:pt>
    <dgm:pt modelId="{0AF1BEC8-9166-49D6-A769-6E54EF07CE46}">
      <dgm:prSet phldrT="[Text]" custT="1"/>
      <dgm:spPr/>
      <dgm:t>
        <a:bodyPr/>
        <a:lstStyle/>
        <a:p>
          <a:r>
            <a:rPr lang="en-US" sz="3200" dirty="0" smtClean="0"/>
            <a:t>Refer</a:t>
          </a:r>
        </a:p>
      </dgm:t>
    </dgm:pt>
    <dgm:pt modelId="{E15FE423-1CD6-43BD-9965-A24C581E0BA1}" type="parTrans" cxnId="{211B1C4C-B9C4-4847-8796-0DF00EAF6B71}">
      <dgm:prSet/>
      <dgm:spPr/>
      <dgm:t>
        <a:bodyPr/>
        <a:lstStyle/>
        <a:p>
          <a:endParaRPr lang="en-US"/>
        </a:p>
      </dgm:t>
    </dgm:pt>
    <dgm:pt modelId="{6CF9DAB1-989E-45D6-A80A-495875BB1362}" type="sibTrans" cxnId="{211B1C4C-B9C4-4847-8796-0DF00EAF6B71}">
      <dgm:prSet/>
      <dgm:spPr/>
      <dgm:t>
        <a:bodyPr/>
        <a:lstStyle/>
        <a:p>
          <a:endParaRPr lang="en-US"/>
        </a:p>
      </dgm:t>
    </dgm:pt>
    <dgm:pt modelId="{33F0756B-7C07-45CB-BD3F-9F97BB26F278}">
      <dgm:prSet phldrT="[Text]" custT="1"/>
      <dgm:spPr/>
      <dgm:t>
        <a:bodyPr/>
        <a:lstStyle/>
        <a:p>
          <a:r>
            <a:rPr lang="en-US" sz="3200" dirty="0" smtClean="0"/>
            <a:t>Respect</a:t>
          </a:r>
        </a:p>
      </dgm:t>
    </dgm:pt>
    <dgm:pt modelId="{4EBBF86C-D2BD-403E-B26A-FB3F38BE42C3}" type="parTrans" cxnId="{5941FD18-EBFB-4251-9236-5455BA4BAB1B}">
      <dgm:prSet/>
      <dgm:spPr/>
      <dgm:t>
        <a:bodyPr/>
        <a:lstStyle/>
        <a:p>
          <a:endParaRPr lang="en-US"/>
        </a:p>
      </dgm:t>
    </dgm:pt>
    <dgm:pt modelId="{92FC98DB-AC2A-4582-93DC-FAB6D4EA3974}" type="sibTrans" cxnId="{5941FD18-EBFB-4251-9236-5455BA4BAB1B}">
      <dgm:prSet/>
      <dgm:spPr/>
      <dgm:t>
        <a:bodyPr/>
        <a:lstStyle/>
        <a:p>
          <a:endParaRPr lang="en-US"/>
        </a:p>
      </dgm:t>
    </dgm:pt>
    <dgm:pt modelId="{44C007D7-E42C-4009-B034-E8F55CFC363C}">
      <dgm:prSet phldrT="[Text]" custT="1"/>
      <dgm:spPr/>
      <dgm:t>
        <a:bodyPr/>
        <a:lstStyle/>
        <a:p>
          <a:r>
            <a:rPr lang="en-US" sz="3200" dirty="0" smtClean="0"/>
            <a:t>It’s not your fault</a:t>
          </a:r>
        </a:p>
      </dgm:t>
    </dgm:pt>
    <dgm:pt modelId="{9E478D35-BDEF-4D9D-BFE9-004491B034CA}" type="parTrans" cxnId="{A2AE5A3C-B3B8-4885-BBCF-F65E3CC11F0F}">
      <dgm:prSet/>
      <dgm:spPr/>
      <dgm:t>
        <a:bodyPr/>
        <a:lstStyle/>
        <a:p>
          <a:endParaRPr lang="en-US"/>
        </a:p>
      </dgm:t>
    </dgm:pt>
    <dgm:pt modelId="{618429C6-A373-43B8-8A8F-BCE31E2E0C13}" type="sibTrans" cxnId="{A2AE5A3C-B3B8-4885-BBCF-F65E3CC11F0F}">
      <dgm:prSet/>
      <dgm:spPr/>
      <dgm:t>
        <a:bodyPr/>
        <a:lstStyle/>
        <a:p>
          <a:endParaRPr lang="en-US"/>
        </a:p>
      </dgm:t>
    </dgm:pt>
    <dgm:pt modelId="{397DFA82-30A2-4D00-B64C-FAF5ABBC92B4}" type="pres">
      <dgm:prSet presAssocID="{C67B6005-27F8-413B-99BF-1E0318817879}" presName="Name0" presStyleCnt="0">
        <dgm:presLayoutVars>
          <dgm:dir/>
          <dgm:resizeHandles val="exact"/>
        </dgm:presLayoutVars>
      </dgm:prSet>
      <dgm:spPr/>
      <dgm:t>
        <a:bodyPr/>
        <a:lstStyle/>
        <a:p>
          <a:endParaRPr lang="en-US"/>
        </a:p>
      </dgm:t>
    </dgm:pt>
    <dgm:pt modelId="{6B2BC6A0-C3D9-4652-9B60-C41D614537E7}" type="pres">
      <dgm:prSet presAssocID="{6D1EE63D-C277-41BA-8D77-397D9E5C66B5}" presName="Name5" presStyleLbl="vennNode1" presStyleIdx="0" presStyleCnt="5">
        <dgm:presLayoutVars>
          <dgm:bulletEnabled val="1"/>
        </dgm:presLayoutVars>
      </dgm:prSet>
      <dgm:spPr/>
      <dgm:t>
        <a:bodyPr/>
        <a:lstStyle/>
        <a:p>
          <a:endParaRPr lang="en-US"/>
        </a:p>
      </dgm:t>
    </dgm:pt>
    <dgm:pt modelId="{1125BBB3-963F-4244-8E2B-D5C9FEC6B982}" type="pres">
      <dgm:prSet presAssocID="{3EDBBD70-6884-4C76-A07D-FC39EF7E9376}" presName="space" presStyleCnt="0"/>
      <dgm:spPr/>
    </dgm:pt>
    <dgm:pt modelId="{0E0DDCAB-D57D-41BF-82BD-1D6B64D23F0C}" type="pres">
      <dgm:prSet presAssocID="{44C007D7-E42C-4009-B034-E8F55CFC363C}" presName="Name5" presStyleLbl="vennNode1" presStyleIdx="1" presStyleCnt="5">
        <dgm:presLayoutVars>
          <dgm:bulletEnabled val="1"/>
        </dgm:presLayoutVars>
      </dgm:prSet>
      <dgm:spPr/>
      <dgm:t>
        <a:bodyPr/>
        <a:lstStyle/>
        <a:p>
          <a:endParaRPr lang="en-US"/>
        </a:p>
      </dgm:t>
    </dgm:pt>
    <dgm:pt modelId="{DB93AAD5-1F94-403E-BC55-0850D521E42E}" type="pres">
      <dgm:prSet presAssocID="{618429C6-A373-43B8-8A8F-BCE31E2E0C13}" presName="space" presStyleCnt="0"/>
      <dgm:spPr/>
    </dgm:pt>
    <dgm:pt modelId="{CBDE0F82-4F43-4664-8475-5A41006A84F9}" type="pres">
      <dgm:prSet presAssocID="{2E8E7D70-D725-4931-9F48-2D66E2D0E2BB}" presName="Name5" presStyleLbl="vennNode1" presStyleIdx="2" presStyleCnt="5">
        <dgm:presLayoutVars>
          <dgm:bulletEnabled val="1"/>
        </dgm:presLayoutVars>
      </dgm:prSet>
      <dgm:spPr/>
      <dgm:t>
        <a:bodyPr/>
        <a:lstStyle/>
        <a:p>
          <a:endParaRPr lang="en-US"/>
        </a:p>
      </dgm:t>
    </dgm:pt>
    <dgm:pt modelId="{8BCE574D-CDB7-41FA-AE0A-92CFCBF11D2D}" type="pres">
      <dgm:prSet presAssocID="{B38541F5-1317-4E56-A031-D7D600886B7C}" presName="space" presStyleCnt="0"/>
      <dgm:spPr/>
    </dgm:pt>
    <dgm:pt modelId="{7337EA2B-3B15-4522-B7D6-6CC11A3F3407}" type="pres">
      <dgm:prSet presAssocID="{0AF1BEC8-9166-49D6-A769-6E54EF07CE46}" presName="Name5" presStyleLbl="vennNode1" presStyleIdx="3" presStyleCnt="5">
        <dgm:presLayoutVars>
          <dgm:bulletEnabled val="1"/>
        </dgm:presLayoutVars>
      </dgm:prSet>
      <dgm:spPr/>
      <dgm:t>
        <a:bodyPr/>
        <a:lstStyle/>
        <a:p>
          <a:endParaRPr lang="en-US"/>
        </a:p>
      </dgm:t>
    </dgm:pt>
    <dgm:pt modelId="{E67ABAED-085B-44AE-BB2D-9FB6564B712C}" type="pres">
      <dgm:prSet presAssocID="{6CF9DAB1-989E-45D6-A80A-495875BB1362}" presName="space" presStyleCnt="0"/>
      <dgm:spPr/>
    </dgm:pt>
    <dgm:pt modelId="{D355C02F-F350-425D-BBB1-E6057793FE0B}" type="pres">
      <dgm:prSet presAssocID="{33F0756B-7C07-45CB-BD3F-9F97BB26F278}" presName="Name5" presStyleLbl="vennNode1" presStyleIdx="4" presStyleCnt="5">
        <dgm:presLayoutVars>
          <dgm:bulletEnabled val="1"/>
        </dgm:presLayoutVars>
      </dgm:prSet>
      <dgm:spPr/>
      <dgm:t>
        <a:bodyPr/>
        <a:lstStyle/>
        <a:p>
          <a:endParaRPr lang="en-US"/>
        </a:p>
      </dgm:t>
    </dgm:pt>
  </dgm:ptLst>
  <dgm:cxnLst>
    <dgm:cxn modelId="{E0F00776-AF41-40CA-B352-7B320962BE92}" type="presOf" srcId="{C67B6005-27F8-413B-99BF-1E0318817879}" destId="{397DFA82-30A2-4D00-B64C-FAF5ABBC92B4}" srcOrd="0" destOrd="0" presId="urn:microsoft.com/office/officeart/2005/8/layout/venn3"/>
    <dgm:cxn modelId="{A2AE5A3C-B3B8-4885-BBCF-F65E3CC11F0F}" srcId="{C67B6005-27F8-413B-99BF-1E0318817879}" destId="{44C007D7-E42C-4009-B034-E8F55CFC363C}" srcOrd="1" destOrd="0" parTransId="{9E478D35-BDEF-4D9D-BFE9-004491B034CA}" sibTransId="{618429C6-A373-43B8-8A8F-BCE31E2E0C13}"/>
    <dgm:cxn modelId="{5941FD18-EBFB-4251-9236-5455BA4BAB1B}" srcId="{C67B6005-27F8-413B-99BF-1E0318817879}" destId="{33F0756B-7C07-45CB-BD3F-9F97BB26F278}" srcOrd="4" destOrd="0" parTransId="{4EBBF86C-D2BD-403E-B26A-FB3F38BE42C3}" sibTransId="{92FC98DB-AC2A-4582-93DC-FAB6D4EA3974}"/>
    <dgm:cxn modelId="{3A5822C1-F31B-4106-8082-73AA85A52776}" type="presOf" srcId="{0AF1BEC8-9166-49D6-A769-6E54EF07CE46}" destId="{7337EA2B-3B15-4522-B7D6-6CC11A3F3407}" srcOrd="0" destOrd="0" presId="urn:microsoft.com/office/officeart/2005/8/layout/venn3"/>
    <dgm:cxn modelId="{EBA5D017-C32F-466C-8B61-0776B4CACCCF}" type="presOf" srcId="{33F0756B-7C07-45CB-BD3F-9F97BB26F278}" destId="{D355C02F-F350-425D-BBB1-E6057793FE0B}" srcOrd="0" destOrd="0" presId="urn:microsoft.com/office/officeart/2005/8/layout/venn3"/>
    <dgm:cxn modelId="{5F9DE6B8-0952-4CC1-AB75-9F2875ED11AC}" srcId="{C67B6005-27F8-413B-99BF-1E0318817879}" destId="{6D1EE63D-C277-41BA-8D77-397D9E5C66B5}" srcOrd="0" destOrd="0" parTransId="{27B895DA-078A-4FB9-BF9F-3B01CF754149}" sibTransId="{3EDBBD70-6884-4C76-A07D-FC39EF7E9376}"/>
    <dgm:cxn modelId="{A7C6DD95-DB2A-4F5D-B959-9CD892AAFF2B}" srcId="{C67B6005-27F8-413B-99BF-1E0318817879}" destId="{2E8E7D70-D725-4931-9F48-2D66E2D0E2BB}" srcOrd="2" destOrd="0" parTransId="{948559B3-4C97-4017-A13C-60BAAE4C9391}" sibTransId="{B38541F5-1317-4E56-A031-D7D600886B7C}"/>
    <dgm:cxn modelId="{4C3C193D-D31F-4999-BE89-1FCFFF0231E3}" type="presOf" srcId="{44C007D7-E42C-4009-B034-E8F55CFC363C}" destId="{0E0DDCAB-D57D-41BF-82BD-1D6B64D23F0C}" srcOrd="0" destOrd="0" presId="urn:microsoft.com/office/officeart/2005/8/layout/venn3"/>
    <dgm:cxn modelId="{211B1C4C-B9C4-4847-8796-0DF00EAF6B71}" srcId="{C67B6005-27F8-413B-99BF-1E0318817879}" destId="{0AF1BEC8-9166-49D6-A769-6E54EF07CE46}" srcOrd="3" destOrd="0" parTransId="{E15FE423-1CD6-43BD-9965-A24C581E0BA1}" sibTransId="{6CF9DAB1-989E-45D6-A80A-495875BB1362}"/>
    <dgm:cxn modelId="{E38CB9F5-47E6-4510-ADC8-6FFC39A15B05}" type="presOf" srcId="{2E8E7D70-D725-4931-9F48-2D66E2D0E2BB}" destId="{CBDE0F82-4F43-4664-8475-5A41006A84F9}" srcOrd="0" destOrd="0" presId="urn:microsoft.com/office/officeart/2005/8/layout/venn3"/>
    <dgm:cxn modelId="{24155D54-B9C0-49D2-97A3-80EF6E0FBF9F}" type="presOf" srcId="{6D1EE63D-C277-41BA-8D77-397D9E5C66B5}" destId="{6B2BC6A0-C3D9-4652-9B60-C41D614537E7}" srcOrd="0" destOrd="0" presId="urn:microsoft.com/office/officeart/2005/8/layout/venn3"/>
    <dgm:cxn modelId="{5EA54DBE-1866-412D-B2EF-5CFCACDBF2F6}" type="presParOf" srcId="{397DFA82-30A2-4D00-B64C-FAF5ABBC92B4}" destId="{6B2BC6A0-C3D9-4652-9B60-C41D614537E7}" srcOrd="0" destOrd="0" presId="urn:microsoft.com/office/officeart/2005/8/layout/venn3"/>
    <dgm:cxn modelId="{A3B9E0E4-DDF5-4C27-B3C3-844033557644}" type="presParOf" srcId="{397DFA82-30A2-4D00-B64C-FAF5ABBC92B4}" destId="{1125BBB3-963F-4244-8E2B-D5C9FEC6B982}" srcOrd="1" destOrd="0" presId="urn:microsoft.com/office/officeart/2005/8/layout/venn3"/>
    <dgm:cxn modelId="{2876791D-B367-4593-91CA-4E850BB44F03}" type="presParOf" srcId="{397DFA82-30A2-4D00-B64C-FAF5ABBC92B4}" destId="{0E0DDCAB-D57D-41BF-82BD-1D6B64D23F0C}" srcOrd="2" destOrd="0" presId="urn:microsoft.com/office/officeart/2005/8/layout/venn3"/>
    <dgm:cxn modelId="{F060DDA8-F281-41AC-B111-C054C72B5ECF}" type="presParOf" srcId="{397DFA82-30A2-4D00-B64C-FAF5ABBC92B4}" destId="{DB93AAD5-1F94-403E-BC55-0850D521E42E}" srcOrd="3" destOrd="0" presId="urn:microsoft.com/office/officeart/2005/8/layout/venn3"/>
    <dgm:cxn modelId="{390ADA0E-58CC-4BA9-AB7A-A49837BCC17B}" type="presParOf" srcId="{397DFA82-30A2-4D00-B64C-FAF5ABBC92B4}" destId="{CBDE0F82-4F43-4664-8475-5A41006A84F9}" srcOrd="4" destOrd="0" presId="urn:microsoft.com/office/officeart/2005/8/layout/venn3"/>
    <dgm:cxn modelId="{E77E2C8D-6BE7-4B62-9E06-3E8AF06216AE}" type="presParOf" srcId="{397DFA82-30A2-4D00-B64C-FAF5ABBC92B4}" destId="{8BCE574D-CDB7-41FA-AE0A-92CFCBF11D2D}" srcOrd="5" destOrd="0" presId="urn:microsoft.com/office/officeart/2005/8/layout/venn3"/>
    <dgm:cxn modelId="{232EB232-BE26-40A7-90C3-0F127A2CCA5F}" type="presParOf" srcId="{397DFA82-30A2-4D00-B64C-FAF5ABBC92B4}" destId="{7337EA2B-3B15-4522-B7D6-6CC11A3F3407}" srcOrd="6" destOrd="0" presId="urn:microsoft.com/office/officeart/2005/8/layout/venn3"/>
    <dgm:cxn modelId="{81A24931-738A-4432-B7D2-5A99AFF95BA9}" type="presParOf" srcId="{397DFA82-30A2-4D00-B64C-FAF5ABBC92B4}" destId="{E67ABAED-085B-44AE-BB2D-9FB6564B712C}" srcOrd="7" destOrd="0" presId="urn:microsoft.com/office/officeart/2005/8/layout/venn3"/>
    <dgm:cxn modelId="{42EEC7F8-8CD7-4C51-B47C-66FAD62F4B93}" type="presParOf" srcId="{397DFA82-30A2-4D00-B64C-FAF5ABBC92B4}" destId="{D355C02F-F350-425D-BBB1-E6057793FE0B}"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F68D7-2B67-4392-8CE8-7F9FA47CC55D}">
      <dsp:nvSpPr>
        <dsp:cNvPr id="0" name=""/>
        <dsp:cNvSpPr/>
      </dsp:nvSpPr>
      <dsp:spPr>
        <a:xfrm>
          <a:off x="1366" y="1803466"/>
          <a:ext cx="1811734" cy="1811734"/>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Purposeful</a:t>
          </a:r>
          <a:endParaRPr lang="en-US" sz="2200" kern="1200" dirty="0"/>
        </a:p>
      </dsp:txBody>
      <dsp:txXfrm>
        <a:off x="266688" y="2068788"/>
        <a:ext cx="1281090" cy="1281090"/>
      </dsp:txXfrm>
    </dsp:sp>
    <dsp:sp modelId="{9F8B56BC-4896-41F8-918B-EF7423253245}">
      <dsp:nvSpPr>
        <dsp:cNvPr id="0" name=""/>
        <dsp:cNvSpPr/>
      </dsp:nvSpPr>
      <dsp:spPr>
        <a:xfrm>
          <a:off x="1960214" y="2183930"/>
          <a:ext cx="1050805" cy="1050805"/>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99498" y="2585758"/>
        <a:ext cx="772237" cy="247149"/>
      </dsp:txXfrm>
    </dsp:sp>
    <dsp:sp modelId="{E03FEA7D-EC4D-45E7-88E5-2DD03D475626}">
      <dsp:nvSpPr>
        <dsp:cNvPr id="0" name=""/>
        <dsp:cNvSpPr/>
      </dsp:nvSpPr>
      <dsp:spPr>
        <a:xfrm>
          <a:off x="3158132" y="1803466"/>
          <a:ext cx="1811734" cy="1811734"/>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Deliberate behavior</a:t>
          </a:r>
          <a:endParaRPr lang="en-US" sz="2200" kern="1200" dirty="0"/>
        </a:p>
      </dsp:txBody>
      <dsp:txXfrm>
        <a:off x="3423454" y="2068788"/>
        <a:ext cx="1281090" cy="1281090"/>
      </dsp:txXfrm>
    </dsp:sp>
    <dsp:sp modelId="{6A07B42E-D7F1-46C9-80C4-FBC26031DCBD}">
      <dsp:nvSpPr>
        <dsp:cNvPr id="0" name=""/>
        <dsp:cNvSpPr/>
      </dsp:nvSpPr>
      <dsp:spPr>
        <a:xfrm>
          <a:off x="5116980" y="2183930"/>
          <a:ext cx="1050805" cy="1050805"/>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256264" y="2400396"/>
        <a:ext cx="772237" cy="617873"/>
      </dsp:txXfrm>
    </dsp:sp>
    <dsp:sp modelId="{50B195BB-EBD7-4022-B684-22F599647D19}">
      <dsp:nvSpPr>
        <dsp:cNvPr id="0" name=""/>
        <dsp:cNvSpPr/>
      </dsp:nvSpPr>
      <dsp:spPr>
        <a:xfrm>
          <a:off x="6314898" y="1803466"/>
          <a:ext cx="1811734" cy="1811734"/>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Gain power and control</a:t>
          </a:r>
          <a:endParaRPr lang="en-US" sz="2200" kern="1200" dirty="0"/>
        </a:p>
      </dsp:txBody>
      <dsp:txXfrm>
        <a:off x="6580220" y="2068788"/>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68585-8926-4DDB-A48D-799681AE86C3}">
      <dsp:nvSpPr>
        <dsp:cNvPr id="0" name=""/>
        <dsp:cNvSpPr/>
      </dsp:nvSpPr>
      <dsp:spPr>
        <a:xfrm rot="5400000">
          <a:off x="-490460" y="1675727"/>
          <a:ext cx="2168748" cy="26210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88B9E-3B5A-4439-B3B4-CAB5552C4190}">
      <dsp:nvSpPr>
        <dsp:cNvPr id="0" name=""/>
        <dsp:cNvSpPr/>
      </dsp:nvSpPr>
      <dsp:spPr>
        <a:xfrm>
          <a:off x="3748" y="284695"/>
          <a:ext cx="2912243" cy="174734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Physical</a:t>
          </a:r>
          <a:endParaRPr lang="en-US" sz="3700" kern="1200" dirty="0"/>
        </a:p>
      </dsp:txBody>
      <dsp:txXfrm>
        <a:off x="54926" y="335873"/>
        <a:ext cx="2809887" cy="1644989"/>
      </dsp:txXfrm>
    </dsp:sp>
    <dsp:sp modelId="{6D79F714-E86D-4B4B-A718-CFB1CE660656}">
      <dsp:nvSpPr>
        <dsp:cNvPr id="0" name=""/>
        <dsp:cNvSpPr/>
      </dsp:nvSpPr>
      <dsp:spPr>
        <a:xfrm>
          <a:off x="601630" y="2767818"/>
          <a:ext cx="3857849" cy="262101"/>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C9528-3CA4-4474-8694-A068DCCAB9DC}">
      <dsp:nvSpPr>
        <dsp:cNvPr id="0" name=""/>
        <dsp:cNvSpPr/>
      </dsp:nvSpPr>
      <dsp:spPr>
        <a:xfrm>
          <a:off x="3748" y="2468877"/>
          <a:ext cx="2912243" cy="174734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Sexual</a:t>
          </a:r>
          <a:endParaRPr lang="en-US" sz="3700" kern="1200" dirty="0"/>
        </a:p>
      </dsp:txBody>
      <dsp:txXfrm>
        <a:off x="54926" y="2520055"/>
        <a:ext cx="2809887" cy="1644989"/>
      </dsp:txXfrm>
    </dsp:sp>
    <dsp:sp modelId="{D4D0831B-602B-4BFB-9F41-DEA624162D60}">
      <dsp:nvSpPr>
        <dsp:cNvPr id="0" name=""/>
        <dsp:cNvSpPr/>
      </dsp:nvSpPr>
      <dsp:spPr>
        <a:xfrm rot="16200000">
          <a:off x="3382822" y="1675727"/>
          <a:ext cx="2168748" cy="262101"/>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98344A-A96A-49F5-8090-0228CEC452BF}">
      <dsp:nvSpPr>
        <dsp:cNvPr id="0" name=""/>
        <dsp:cNvSpPr/>
      </dsp:nvSpPr>
      <dsp:spPr>
        <a:xfrm>
          <a:off x="3877031" y="2468877"/>
          <a:ext cx="2912243" cy="174734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Psychological</a:t>
          </a:r>
          <a:endParaRPr lang="en-US" sz="3700" kern="1200" dirty="0"/>
        </a:p>
      </dsp:txBody>
      <dsp:txXfrm>
        <a:off x="3928209" y="2520055"/>
        <a:ext cx="2809887" cy="1644989"/>
      </dsp:txXfrm>
    </dsp:sp>
    <dsp:sp modelId="{0B150BE4-CE59-4840-919D-8C55BDC3A847}">
      <dsp:nvSpPr>
        <dsp:cNvPr id="0" name=""/>
        <dsp:cNvSpPr/>
      </dsp:nvSpPr>
      <dsp:spPr>
        <a:xfrm>
          <a:off x="3877031" y="284695"/>
          <a:ext cx="2912243" cy="174734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Economic</a:t>
          </a:r>
          <a:endParaRPr lang="en-US" sz="3700" kern="1200" dirty="0"/>
        </a:p>
      </dsp:txBody>
      <dsp:txXfrm>
        <a:off x="3928209" y="335873"/>
        <a:ext cx="2809887" cy="1644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BC6A0-C3D9-4652-9B60-C41D614537E7}">
      <dsp:nvSpPr>
        <dsp:cNvPr id="0" name=""/>
        <dsp:cNvSpPr/>
      </dsp:nvSpPr>
      <dsp:spPr>
        <a:xfrm>
          <a:off x="1332" y="2216648"/>
          <a:ext cx="2597422" cy="2597422"/>
        </a:xfrm>
        <a:prstGeom prst="ellipse">
          <a:avLst/>
        </a:prstGeom>
        <a:gradFill rotWithShape="0">
          <a:gsLst>
            <a:gs pos="0">
              <a:schemeClr val="accent2">
                <a:alpha val="50000"/>
                <a:hueOff val="0"/>
                <a:satOff val="0"/>
                <a:lumOff val="0"/>
                <a:alphaOff val="0"/>
                <a:tint val="65000"/>
                <a:shade val="92000"/>
                <a:satMod val="130000"/>
              </a:schemeClr>
            </a:gs>
            <a:gs pos="45000">
              <a:schemeClr val="accent2">
                <a:alpha val="50000"/>
                <a:hueOff val="0"/>
                <a:satOff val="0"/>
                <a:lumOff val="0"/>
                <a:alphaOff val="0"/>
                <a:tint val="60000"/>
                <a:shade val="99000"/>
                <a:satMod val="120000"/>
              </a:schemeClr>
            </a:gs>
            <a:gs pos="100000">
              <a:schemeClr val="accent2">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945" tIns="40640" rIns="142945" bIns="40640" numCol="1" spcCol="1270" anchor="ctr" anchorCtr="0">
          <a:noAutofit/>
        </a:bodyPr>
        <a:lstStyle/>
        <a:p>
          <a:pPr lvl="0" algn="ctr" defTabSz="1422400">
            <a:lnSpc>
              <a:spcPct val="90000"/>
            </a:lnSpc>
            <a:spcBef>
              <a:spcPct val="0"/>
            </a:spcBef>
            <a:spcAft>
              <a:spcPct val="35000"/>
            </a:spcAft>
          </a:pPr>
          <a:r>
            <a:rPr lang="en-US" sz="3200" kern="1200" dirty="0" smtClean="0"/>
            <a:t>Validate</a:t>
          </a:r>
        </a:p>
      </dsp:txBody>
      <dsp:txXfrm>
        <a:off x="381716" y="2597032"/>
        <a:ext cx="1836654" cy="1836654"/>
      </dsp:txXfrm>
    </dsp:sp>
    <dsp:sp modelId="{0E0DDCAB-D57D-41BF-82BD-1D6B64D23F0C}">
      <dsp:nvSpPr>
        <dsp:cNvPr id="0" name=""/>
        <dsp:cNvSpPr/>
      </dsp:nvSpPr>
      <dsp:spPr>
        <a:xfrm>
          <a:off x="2079270" y="2216648"/>
          <a:ext cx="2597422" cy="2597422"/>
        </a:xfrm>
        <a:prstGeom prst="ellipse">
          <a:avLst/>
        </a:prstGeom>
        <a:gradFill rotWithShape="0">
          <a:gsLst>
            <a:gs pos="0">
              <a:schemeClr val="accent3">
                <a:alpha val="50000"/>
                <a:hueOff val="0"/>
                <a:satOff val="0"/>
                <a:lumOff val="0"/>
                <a:alphaOff val="0"/>
                <a:tint val="65000"/>
                <a:shade val="92000"/>
                <a:satMod val="130000"/>
              </a:schemeClr>
            </a:gs>
            <a:gs pos="45000">
              <a:schemeClr val="accent3">
                <a:alpha val="50000"/>
                <a:hueOff val="0"/>
                <a:satOff val="0"/>
                <a:lumOff val="0"/>
                <a:alphaOff val="0"/>
                <a:tint val="60000"/>
                <a:shade val="99000"/>
                <a:satMod val="120000"/>
              </a:schemeClr>
            </a:gs>
            <a:gs pos="100000">
              <a:schemeClr val="accent3">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945" tIns="40640" rIns="142945" bIns="40640" numCol="1" spcCol="1270" anchor="ctr" anchorCtr="0">
          <a:noAutofit/>
        </a:bodyPr>
        <a:lstStyle/>
        <a:p>
          <a:pPr lvl="0" algn="ctr" defTabSz="1422400">
            <a:lnSpc>
              <a:spcPct val="90000"/>
            </a:lnSpc>
            <a:spcBef>
              <a:spcPct val="0"/>
            </a:spcBef>
            <a:spcAft>
              <a:spcPct val="35000"/>
            </a:spcAft>
          </a:pPr>
          <a:r>
            <a:rPr lang="en-US" sz="3200" kern="1200" dirty="0" smtClean="0"/>
            <a:t>It’s not your fault</a:t>
          </a:r>
        </a:p>
      </dsp:txBody>
      <dsp:txXfrm>
        <a:off x="2459654" y="2597032"/>
        <a:ext cx="1836654" cy="1836654"/>
      </dsp:txXfrm>
    </dsp:sp>
    <dsp:sp modelId="{CBDE0F82-4F43-4664-8475-5A41006A84F9}">
      <dsp:nvSpPr>
        <dsp:cNvPr id="0" name=""/>
        <dsp:cNvSpPr/>
      </dsp:nvSpPr>
      <dsp:spPr>
        <a:xfrm>
          <a:off x="4157208" y="2216648"/>
          <a:ext cx="2597422" cy="2597422"/>
        </a:xfrm>
        <a:prstGeom prst="ellipse">
          <a:avLst/>
        </a:prstGeom>
        <a:gradFill rotWithShape="0">
          <a:gsLst>
            <a:gs pos="0">
              <a:schemeClr val="accent4">
                <a:alpha val="50000"/>
                <a:hueOff val="0"/>
                <a:satOff val="0"/>
                <a:lumOff val="0"/>
                <a:alphaOff val="0"/>
                <a:tint val="65000"/>
                <a:shade val="92000"/>
                <a:satMod val="130000"/>
              </a:schemeClr>
            </a:gs>
            <a:gs pos="45000">
              <a:schemeClr val="accent4">
                <a:alpha val="50000"/>
                <a:hueOff val="0"/>
                <a:satOff val="0"/>
                <a:lumOff val="0"/>
                <a:alphaOff val="0"/>
                <a:tint val="60000"/>
                <a:shade val="99000"/>
                <a:satMod val="120000"/>
              </a:schemeClr>
            </a:gs>
            <a:gs pos="100000">
              <a:schemeClr val="accent4">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945" tIns="40640" rIns="142945" bIns="40640" numCol="1" spcCol="1270" anchor="ctr" anchorCtr="0">
          <a:noAutofit/>
        </a:bodyPr>
        <a:lstStyle/>
        <a:p>
          <a:pPr lvl="0" algn="ctr" defTabSz="1422400">
            <a:lnSpc>
              <a:spcPct val="90000"/>
            </a:lnSpc>
            <a:spcBef>
              <a:spcPct val="0"/>
            </a:spcBef>
            <a:spcAft>
              <a:spcPct val="35000"/>
            </a:spcAft>
          </a:pPr>
          <a:r>
            <a:rPr lang="en-US" sz="3200" kern="1200" dirty="0" smtClean="0"/>
            <a:t>Listen</a:t>
          </a:r>
        </a:p>
      </dsp:txBody>
      <dsp:txXfrm>
        <a:off x="4537592" y="2597032"/>
        <a:ext cx="1836654" cy="1836654"/>
      </dsp:txXfrm>
    </dsp:sp>
    <dsp:sp modelId="{7337EA2B-3B15-4522-B7D6-6CC11A3F3407}">
      <dsp:nvSpPr>
        <dsp:cNvPr id="0" name=""/>
        <dsp:cNvSpPr/>
      </dsp:nvSpPr>
      <dsp:spPr>
        <a:xfrm>
          <a:off x="6235146" y="2216648"/>
          <a:ext cx="2597422" cy="2597422"/>
        </a:xfrm>
        <a:prstGeom prst="ellipse">
          <a:avLst/>
        </a:prstGeom>
        <a:gradFill rotWithShape="0">
          <a:gsLst>
            <a:gs pos="0">
              <a:schemeClr val="accent5">
                <a:alpha val="50000"/>
                <a:hueOff val="0"/>
                <a:satOff val="0"/>
                <a:lumOff val="0"/>
                <a:alphaOff val="0"/>
                <a:tint val="65000"/>
                <a:shade val="92000"/>
                <a:satMod val="130000"/>
              </a:schemeClr>
            </a:gs>
            <a:gs pos="45000">
              <a:schemeClr val="accent5">
                <a:alpha val="50000"/>
                <a:hueOff val="0"/>
                <a:satOff val="0"/>
                <a:lumOff val="0"/>
                <a:alphaOff val="0"/>
                <a:tint val="60000"/>
                <a:shade val="99000"/>
                <a:satMod val="120000"/>
              </a:schemeClr>
            </a:gs>
            <a:gs pos="100000">
              <a:schemeClr val="accent5">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945" tIns="40640" rIns="142945" bIns="40640" numCol="1" spcCol="1270" anchor="ctr" anchorCtr="0">
          <a:noAutofit/>
        </a:bodyPr>
        <a:lstStyle/>
        <a:p>
          <a:pPr lvl="0" algn="ctr" defTabSz="1422400">
            <a:lnSpc>
              <a:spcPct val="90000"/>
            </a:lnSpc>
            <a:spcBef>
              <a:spcPct val="0"/>
            </a:spcBef>
            <a:spcAft>
              <a:spcPct val="35000"/>
            </a:spcAft>
          </a:pPr>
          <a:r>
            <a:rPr lang="en-US" sz="3200" kern="1200" dirty="0" smtClean="0"/>
            <a:t>Refer</a:t>
          </a:r>
        </a:p>
      </dsp:txBody>
      <dsp:txXfrm>
        <a:off x="6615530" y="2597032"/>
        <a:ext cx="1836654" cy="1836654"/>
      </dsp:txXfrm>
    </dsp:sp>
    <dsp:sp modelId="{D355C02F-F350-425D-BBB1-E6057793FE0B}">
      <dsp:nvSpPr>
        <dsp:cNvPr id="0" name=""/>
        <dsp:cNvSpPr/>
      </dsp:nvSpPr>
      <dsp:spPr>
        <a:xfrm>
          <a:off x="8313085" y="2216648"/>
          <a:ext cx="2597422" cy="2597422"/>
        </a:xfrm>
        <a:prstGeom prst="ellipse">
          <a:avLst/>
        </a:prstGeom>
        <a:gradFill rotWithShape="0">
          <a:gsLst>
            <a:gs pos="0">
              <a:schemeClr val="accent6">
                <a:alpha val="50000"/>
                <a:hueOff val="0"/>
                <a:satOff val="0"/>
                <a:lumOff val="0"/>
                <a:alphaOff val="0"/>
                <a:tint val="65000"/>
                <a:shade val="92000"/>
                <a:satMod val="130000"/>
              </a:schemeClr>
            </a:gs>
            <a:gs pos="45000">
              <a:schemeClr val="accent6">
                <a:alpha val="50000"/>
                <a:hueOff val="0"/>
                <a:satOff val="0"/>
                <a:lumOff val="0"/>
                <a:alphaOff val="0"/>
                <a:tint val="60000"/>
                <a:shade val="99000"/>
                <a:satMod val="120000"/>
              </a:schemeClr>
            </a:gs>
            <a:gs pos="100000">
              <a:schemeClr val="accent6">
                <a:alpha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2945" tIns="40640" rIns="142945" bIns="40640" numCol="1" spcCol="1270" anchor="ctr" anchorCtr="0">
          <a:noAutofit/>
        </a:bodyPr>
        <a:lstStyle/>
        <a:p>
          <a:pPr lvl="0" algn="ctr" defTabSz="1422400">
            <a:lnSpc>
              <a:spcPct val="90000"/>
            </a:lnSpc>
            <a:spcBef>
              <a:spcPct val="0"/>
            </a:spcBef>
            <a:spcAft>
              <a:spcPct val="35000"/>
            </a:spcAft>
          </a:pPr>
          <a:r>
            <a:rPr lang="en-US" sz="3200" kern="1200" dirty="0" smtClean="0"/>
            <a:t>Respect</a:t>
          </a:r>
        </a:p>
      </dsp:txBody>
      <dsp:txXfrm>
        <a:off x="8693469" y="2597032"/>
        <a:ext cx="1836654" cy="183665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7/13/2021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7/13/2021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training!</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a:t>
            </a:fld>
            <a:endParaRPr lang="en-US"/>
          </a:p>
        </p:txBody>
      </p:sp>
    </p:spTree>
    <p:extLst>
      <p:ext uri="{BB962C8B-B14F-4D97-AF65-F5344CB8AC3E}">
        <p14:creationId xmlns:p14="http://schemas.microsoft.com/office/powerpoint/2010/main" val="140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learn to intervene to prevent domestic violence, it</a:t>
            </a:r>
            <a:r>
              <a:rPr lang="en-US" baseline="0" dirty="0" smtClean="0"/>
              <a:t> is important we understand what domestic violence is and the dynamics of domestic violence in a relationship. </a:t>
            </a:r>
            <a:endParaRPr lang="en-US" dirty="0" smtClean="0"/>
          </a:p>
          <a:p>
            <a:endParaRPr lang="en-US" dirty="0" smtClean="0"/>
          </a:p>
          <a:p>
            <a:r>
              <a:rPr lang="en-US" b="0" i="1" dirty="0" smtClean="0"/>
              <a:t>Audience question: </a:t>
            </a:r>
            <a:r>
              <a:rPr lang="en-US" b="1" i="1" dirty="0" smtClean="0"/>
              <a:t>Have any of our participants today taken part in a training about domestic violence? </a:t>
            </a:r>
          </a:p>
          <a:p>
            <a:r>
              <a:rPr lang="en-US" dirty="0" smtClean="0"/>
              <a:t>(See if anyone raises hands)</a:t>
            </a:r>
          </a:p>
          <a:p>
            <a:endParaRPr lang="en-US" b="1" i="1" dirty="0" smtClean="0"/>
          </a:p>
          <a:p>
            <a:r>
              <a:rPr lang="en-US" b="1" i="1" dirty="0" smtClean="0"/>
              <a:t>If yes: </a:t>
            </a:r>
            <a:r>
              <a:rPr lang="en-US" dirty="0" smtClean="0"/>
              <a:t>It is great to see some of you are familiar with this issue. For those of you who haven’t, we will take a little bit</a:t>
            </a:r>
            <a:r>
              <a:rPr lang="en-US" baseline="0" dirty="0" smtClean="0"/>
              <a:t> of time to hopefully answer questions you might have. </a:t>
            </a:r>
          </a:p>
          <a:p>
            <a:endParaRPr lang="en-US" baseline="0" dirty="0" smtClean="0"/>
          </a:p>
          <a:p>
            <a:r>
              <a:rPr lang="en-US" b="1" i="1" baseline="0" dirty="0" smtClean="0"/>
              <a:t>If NO: </a:t>
            </a:r>
            <a:r>
              <a:rPr lang="en-US" baseline="0" dirty="0" smtClean="0"/>
              <a:t>That is ok, today you will get a chance to become more familiar with this issue. A refresher course!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10</a:t>
            </a:fld>
            <a:endParaRPr lang="en-US"/>
          </a:p>
        </p:txBody>
      </p:sp>
    </p:spTree>
    <p:extLst>
      <p:ext uri="{BB962C8B-B14F-4D97-AF65-F5344CB8AC3E}">
        <p14:creationId xmlns:p14="http://schemas.microsoft.com/office/powerpoint/2010/main" val="91123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spend the whole session today just talking about domestic violence, but since we have a lot of ground to cover, we are going to focus on answering these five questions:</a:t>
            </a:r>
          </a:p>
          <a:p>
            <a:endParaRPr lang="en-US" dirty="0"/>
          </a:p>
          <a:p>
            <a:pPr marL="171450" indent="-171450">
              <a:buFontTx/>
              <a:buChar char="-"/>
            </a:pPr>
            <a:r>
              <a:rPr lang="en-US" dirty="0" smtClean="0"/>
              <a:t>What is domestic violence?</a:t>
            </a:r>
          </a:p>
          <a:p>
            <a:pPr marL="171450" indent="-171450">
              <a:buFontTx/>
              <a:buChar char="-"/>
            </a:pPr>
            <a:r>
              <a:rPr lang="en-US" dirty="0" smtClean="0"/>
              <a:t>What are the dynamics of domestic violence?</a:t>
            </a:r>
          </a:p>
          <a:p>
            <a:pPr marL="171450" indent="-171450">
              <a:buFontTx/>
              <a:buChar char="-"/>
            </a:pPr>
            <a:r>
              <a:rPr lang="en-US" dirty="0" smtClean="0"/>
              <a:t>How does it impact workplaces?</a:t>
            </a:r>
          </a:p>
          <a:p>
            <a:pPr marL="171450" indent="-171450">
              <a:buFontTx/>
              <a:buChar char="-"/>
            </a:pPr>
            <a:r>
              <a:rPr lang="en-US" dirty="0" smtClean="0"/>
              <a:t>Why do victims stay in abusive relationships?</a:t>
            </a:r>
          </a:p>
          <a:p>
            <a:pPr marL="171450" indent="-171450">
              <a:buFontTx/>
              <a:buChar char="-"/>
            </a:pPr>
            <a:r>
              <a:rPr lang="en-US" dirty="0" smtClean="0"/>
              <a:t>How can you help someone who is a victim of domestic violence.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11</a:t>
            </a:fld>
            <a:endParaRPr lang="en-US"/>
          </a:p>
        </p:txBody>
      </p:sp>
    </p:spTree>
    <p:extLst>
      <p:ext uri="{BB962C8B-B14F-4D97-AF65-F5344CB8AC3E}">
        <p14:creationId xmlns:p14="http://schemas.microsoft.com/office/powerpoint/2010/main" val="94392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Domestic violence is </a:t>
            </a:r>
            <a:r>
              <a:rPr lang="en-US" sz="1200" u="sng" dirty="0" smtClean="0"/>
              <a:t>purposeful</a:t>
            </a:r>
            <a:r>
              <a:rPr lang="en-US" sz="1200" dirty="0" smtClean="0"/>
              <a:t> and </a:t>
            </a:r>
            <a:r>
              <a:rPr lang="en-US" sz="1200" u="sng" dirty="0" smtClean="0"/>
              <a:t>deliberate</a:t>
            </a:r>
            <a:r>
              <a:rPr lang="en-US" sz="1200" dirty="0" smtClean="0"/>
              <a:t> behavior aimed at gaining </a:t>
            </a:r>
            <a:r>
              <a:rPr lang="en-US" sz="1200" dirty="0" smtClean="0">
                <a:solidFill>
                  <a:schemeClr val="accent4"/>
                </a:solidFill>
              </a:rPr>
              <a:t>POWER and CONTROL </a:t>
            </a:r>
            <a:r>
              <a:rPr lang="en-US" sz="1200" dirty="0" smtClean="0"/>
              <a:t>over another person. </a:t>
            </a:r>
          </a:p>
          <a:p>
            <a:pPr marL="0" indent="0">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12</a:t>
            </a:fld>
            <a:endParaRPr lang="en-US"/>
          </a:p>
        </p:txBody>
      </p:sp>
    </p:spTree>
    <p:extLst>
      <p:ext uri="{BB962C8B-B14F-4D97-AF65-F5344CB8AC3E}">
        <p14:creationId xmlns:p14="http://schemas.microsoft.com/office/powerpoint/2010/main" val="168301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70000"/>
              <a:buNone/>
            </a:pPr>
            <a:r>
              <a:rPr lang="en-US" sz="1200" dirty="0" smtClean="0"/>
              <a:t>Domestic </a:t>
            </a:r>
            <a:r>
              <a:rPr lang="en-US" sz="1200" dirty="0" smtClean="0"/>
              <a:t>violence includes a pattern of coercive behaviors that </a:t>
            </a:r>
            <a:r>
              <a:rPr lang="en-US" sz="1200" dirty="0" smtClean="0"/>
              <a:t>might </a:t>
            </a:r>
            <a:r>
              <a:rPr lang="en-US" sz="1200" dirty="0" smtClean="0"/>
              <a:t>include physical, sexual, psychological or economic abuse.</a:t>
            </a:r>
          </a:p>
          <a:p>
            <a:pPr marL="0" indent="0">
              <a:buSzPct val="70000"/>
              <a:buNone/>
            </a:pPr>
            <a:endParaRPr lang="en-US" sz="1200" dirty="0" smtClean="0"/>
          </a:p>
          <a:p>
            <a:pPr marL="0" indent="0">
              <a:buSzPct val="70000"/>
              <a:buNone/>
            </a:pPr>
            <a:r>
              <a:rPr lang="en-US" sz="1200"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13</a:t>
            </a:fld>
            <a:endParaRPr lang="en-US"/>
          </a:p>
        </p:txBody>
      </p:sp>
    </p:spTree>
    <p:extLst>
      <p:ext uri="{BB962C8B-B14F-4D97-AF65-F5344CB8AC3E}">
        <p14:creationId xmlns:p14="http://schemas.microsoft.com/office/powerpoint/2010/main" val="3725877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what the dynamics of power and control look like in a relationship.</a:t>
            </a:r>
          </a:p>
          <a:p>
            <a:endParaRPr lang="en-US" dirty="0"/>
          </a:p>
          <a:p>
            <a:r>
              <a:rPr lang="en-US" i="1" dirty="0" smtClean="0"/>
              <a:t>TO AUDIENCE: </a:t>
            </a:r>
            <a:r>
              <a:rPr lang="en-US" dirty="0" smtClean="0"/>
              <a:t>Can you think of any examples of how abusers exert power and control? There have been a lot of stories in the media lately, so you might even draw on those examples. </a:t>
            </a:r>
          </a:p>
          <a:p>
            <a:endParaRPr lang="en-US" dirty="0"/>
          </a:p>
          <a:p>
            <a:r>
              <a:rPr lang="en-US" dirty="0" smtClean="0"/>
              <a:t>(See if people suggest examples – physical violence, threats…etc.)</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14</a:t>
            </a:fld>
            <a:endParaRPr lang="en-US"/>
          </a:p>
        </p:txBody>
      </p:sp>
    </p:spTree>
    <p:extLst>
      <p:ext uri="{BB962C8B-B14F-4D97-AF65-F5344CB8AC3E}">
        <p14:creationId xmlns:p14="http://schemas.microsoft.com/office/powerpoint/2010/main" val="258060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NOTE: If you have the resources, before the training download and make copies of the Power and Control wheel.  Pass it out to participants.</a:t>
            </a:r>
          </a:p>
          <a:p>
            <a:endParaRPr lang="en-US" sz="1100" baseline="0" dirty="0" smtClean="0"/>
          </a:p>
          <a:p>
            <a:r>
              <a:rPr lang="en-US" sz="1100" baseline="0" dirty="0" smtClean="0"/>
              <a:t>One way to visualize the various tactics that domestic abusers use to exert power and control over</a:t>
            </a:r>
            <a:r>
              <a:rPr lang="en-US" sz="1100" dirty="0" smtClean="0"/>
              <a:t> their partner is with a graphic called the power and control wheel</a:t>
            </a:r>
            <a:r>
              <a:rPr lang="en-US" sz="1100" baseline="0" dirty="0" smtClean="0"/>
              <a:t>. Some of the tactics you all mentioned are on this wheel.</a:t>
            </a:r>
            <a:r>
              <a:rPr lang="en-US" sz="1100" dirty="0" smtClean="0"/>
              <a:t> </a:t>
            </a:r>
            <a:endParaRPr lang="en-US" sz="1100" baseline="0" dirty="0" smtClean="0"/>
          </a:p>
          <a:p>
            <a:endParaRPr lang="en-US" sz="1100"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 want to quickly note that this wheel</a:t>
            </a:r>
            <a:r>
              <a:rPr lang="en-US" sz="1100" baseline="0" dirty="0" smtClean="0"/>
              <a:t> demonstrates dynamics in </a:t>
            </a:r>
            <a:r>
              <a:rPr lang="en-US" sz="1100" dirty="0" smtClean="0"/>
              <a:t>a heterosexual relationship, but domestic violence can  also occur between same-sex partners as well. </a:t>
            </a:r>
          </a:p>
          <a:p>
            <a:endParaRPr lang="en-US" sz="1100" kern="1200" dirty="0" smtClean="0">
              <a:solidFill>
                <a:schemeClr val="tx1"/>
              </a:solidFill>
              <a:effectLst/>
            </a:endParaRPr>
          </a:p>
          <a:p>
            <a:r>
              <a:rPr lang="en-US" sz="1100" b="1" kern="1200" dirty="0" smtClean="0">
                <a:solidFill>
                  <a:schemeClr val="tx1"/>
                </a:solidFill>
                <a:effectLst/>
              </a:rPr>
              <a:t>When we look at the wheel: </a:t>
            </a:r>
          </a:p>
          <a:p>
            <a:pPr marL="171450" indent="-171450">
              <a:buFont typeface="Arial" panose="020B0604020202020204" pitchFamily="34" charset="0"/>
              <a:buChar char="•"/>
            </a:pPr>
            <a:r>
              <a:rPr lang="en-US" sz="1100" kern="1200" dirty="0" smtClean="0">
                <a:solidFill>
                  <a:schemeClr val="tx1"/>
                </a:solidFill>
                <a:effectLst/>
              </a:rPr>
              <a:t>Power and control are in the center of the wheel. </a:t>
            </a:r>
          </a:p>
          <a:p>
            <a:pPr marL="171450" indent="-171450">
              <a:buFont typeface="Arial" panose="020B0604020202020204" pitchFamily="34" charset="0"/>
              <a:buChar char="•"/>
            </a:pPr>
            <a:r>
              <a:rPr lang="en-US" sz="1100" kern="1200" dirty="0" smtClean="0">
                <a:solidFill>
                  <a:schemeClr val="tx1"/>
                </a:solidFill>
                <a:effectLst/>
              </a:rPr>
              <a:t>The spokes</a:t>
            </a:r>
            <a:r>
              <a:rPr lang="en-US" sz="1100" kern="1200" baseline="0" dirty="0" smtClean="0">
                <a:solidFill>
                  <a:schemeClr val="tx1"/>
                </a:solidFill>
                <a:effectLst/>
              </a:rPr>
              <a:t> of the wheel are tactics </a:t>
            </a:r>
            <a:r>
              <a:rPr lang="en-US" sz="1100" kern="1200" dirty="0" smtClean="0">
                <a:solidFill>
                  <a:schemeClr val="tx1"/>
                </a:solidFill>
                <a:effectLst/>
              </a:rPr>
              <a:t>an</a:t>
            </a:r>
            <a:r>
              <a:rPr lang="en-US" sz="1100" kern="1200" baseline="0" dirty="0" smtClean="0">
                <a:solidFill>
                  <a:schemeClr val="tx1"/>
                </a:solidFill>
                <a:effectLst/>
              </a:rPr>
              <a:t> abuser </a:t>
            </a:r>
            <a:r>
              <a:rPr lang="en-US" sz="1100" kern="1200" dirty="0" smtClean="0">
                <a:solidFill>
                  <a:schemeClr val="tx1"/>
                </a:solidFill>
                <a:effectLst/>
              </a:rPr>
              <a:t>systematically uses to instill fear in a partner. </a:t>
            </a:r>
          </a:p>
          <a:p>
            <a:pPr marL="171450" indent="-171450">
              <a:buFont typeface="Arial" panose="020B0604020202020204" pitchFamily="34" charset="0"/>
              <a:buChar char="•"/>
            </a:pPr>
            <a:r>
              <a:rPr lang="en-US" sz="1100" dirty="0"/>
              <a:t>Physical and sexual violence often occurs less frequently, but holds it all together—this violence is the rim of the wheel.</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Let’s see what tactics we heard mentioned – </a:t>
            </a:r>
            <a:r>
              <a:rPr lang="en-US" sz="1100" i="1" baseline="0" dirty="0" smtClean="0"/>
              <a:t>(look on wheel to see. </a:t>
            </a:r>
            <a:r>
              <a:rPr lang="en-US" sz="1100" kern="1200" dirty="0" smtClean="0">
                <a:solidFill>
                  <a:schemeClr val="tx1"/>
                </a:solidFill>
                <a:effectLst/>
                <a:latin typeface="+mn-lt"/>
                <a:ea typeface="+mn-ea"/>
                <a:cs typeface="+mn-cs"/>
              </a:rPr>
              <a:t>Point out</a:t>
            </a:r>
            <a:r>
              <a:rPr lang="en-US" sz="1100" kern="1200" baseline="0" dirty="0" smtClean="0">
                <a:solidFill>
                  <a:schemeClr val="tx1"/>
                </a:solidFill>
                <a:effectLst/>
                <a:latin typeface="+mn-lt"/>
                <a:ea typeface="+mn-ea"/>
                <a:cs typeface="+mn-cs"/>
              </a:rPr>
              <a:t> any tactics that were mentioned, and cover those tactics that were not mentioned)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1"/>
                </a:solidFill>
                <a:effectLst/>
                <a:latin typeface="+mn-lt"/>
                <a:ea typeface="+mn-ea"/>
                <a:cs typeface="+mn-cs"/>
              </a:rPr>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15</a:t>
            </a:fld>
            <a:endParaRPr lang="en-US"/>
          </a:p>
        </p:txBody>
      </p:sp>
    </p:spTree>
    <p:extLst>
      <p:ext uri="{BB962C8B-B14F-4D97-AF65-F5344CB8AC3E}">
        <p14:creationId xmlns:p14="http://schemas.microsoft.com/office/powerpoint/2010/main" val="39943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000000"/>
              </a:buClr>
              <a:buFont typeface="Wingdings" panose="05000000000000000000" pitchFamily="2" charset="2"/>
              <a:buNone/>
            </a:pPr>
            <a:r>
              <a:rPr lang="en-US" sz="1100" dirty="0" smtClean="0"/>
              <a:t>The use of technology to abuse is becoming more and more frequent, and this is something you might see in workplaces as well, which is why I want to mention it. </a:t>
            </a:r>
          </a:p>
          <a:p>
            <a:pPr lvl="0">
              <a:buClr>
                <a:srgbClr val="000000"/>
              </a:buClr>
              <a:buFont typeface="Wingdings" panose="05000000000000000000" pitchFamily="2" charset="2"/>
              <a:buNone/>
            </a:pPr>
            <a:endParaRPr lang="en-US" sz="1100" dirty="0"/>
          </a:p>
          <a:p>
            <a:pPr lvl="0">
              <a:buClr>
                <a:srgbClr val="000000"/>
              </a:buClr>
              <a:buFont typeface="Wingdings" panose="05000000000000000000" pitchFamily="2" charset="2"/>
              <a:buNone/>
            </a:pPr>
            <a:r>
              <a:rPr lang="en-US" sz="1100" baseline="0" dirty="0" smtClean="0"/>
              <a:t> An abuser might: </a:t>
            </a:r>
            <a:endParaRPr lang="en-US" sz="1100" dirty="0" smtClean="0"/>
          </a:p>
          <a:p>
            <a:pPr lvl="0">
              <a:buClr>
                <a:srgbClr val="000000"/>
              </a:buClr>
              <a:buFont typeface="Wingdings" panose="05000000000000000000" pitchFamily="2" charset="2"/>
              <a:buChar char="q"/>
            </a:pPr>
            <a:r>
              <a:rPr lang="en-US" sz="1100" dirty="0" smtClean="0">
                <a:solidFill>
                  <a:schemeClr val="bg2">
                    <a:lumMod val="75000"/>
                    <a:lumOff val="25000"/>
                  </a:schemeClr>
                </a:solidFill>
              </a:rPr>
              <a:t> </a:t>
            </a:r>
            <a:r>
              <a:rPr lang="en-US" sz="1200" dirty="0" smtClean="0">
                <a:solidFill>
                  <a:prstClr val="black">
                    <a:lumMod val="75000"/>
                    <a:lumOff val="25000"/>
                  </a:prstClr>
                </a:solidFill>
                <a:latin typeface="Calibri" panose="020F0502020204030204" pitchFamily="34" charset="0"/>
              </a:rPr>
              <a:t>Make threats via email, send disturbing info, post fake or hurtful information on blogs</a:t>
            </a:r>
          </a:p>
          <a:p>
            <a:pPr lvl="0">
              <a:buClr>
                <a:srgbClr val="000000"/>
              </a:buClr>
              <a:buFont typeface="Wingdings" panose="05000000000000000000" pitchFamily="2" charset="2"/>
              <a:buChar char="q"/>
            </a:pPr>
            <a:r>
              <a:rPr lang="en-US" sz="1200" dirty="0" smtClean="0">
                <a:solidFill>
                  <a:prstClr val="black">
                    <a:lumMod val="75000"/>
                    <a:lumOff val="25000"/>
                  </a:prstClr>
                </a:solidFill>
                <a:latin typeface="Calibri" panose="020F0502020204030204" pitchFamily="34" charset="0"/>
              </a:rPr>
              <a:t> Monitor or stalk the victim. An abuser might install devices on the victim’s car or install spyware on the victim’s phone to stalk and track them. </a:t>
            </a:r>
          </a:p>
          <a:p>
            <a:pPr lvl="0">
              <a:buClr>
                <a:srgbClr val="000000"/>
              </a:buClr>
              <a:buFont typeface="Wingdings" panose="05000000000000000000" pitchFamily="2" charset="2"/>
              <a:buChar char="q"/>
            </a:pPr>
            <a:r>
              <a:rPr lang="en-US" sz="1200" dirty="0" smtClean="0">
                <a:solidFill>
                  <a:prstClr val="black">
                    <a:lumMod val="75000"/>
                    <a:lumOff val="25000"/>
                  </a:prstClr>
                </a:solidFill>
                <a:latin typeface="Calibri" panose="020F0502020204030204" pitchFamily="34" charset="0"/>
              </a:rPr>
              <a:t> Impersonate the victim by sending email from the victim’s account, or pose as someone else when sending email or texts to the victim</a:t>
            </a:r>
          </a:p>
          <a:p>
            <a:pPr lvl="0">
              <a:buClr>
                <a:srgbClr val="000000"/>
              </a:buClr>
              <a:buFont typeface="Wingdings" panose="05000000000000000000" pitchFamily="2" charset="2"/>
              <a:buChar char="q"/>
            </a:pPr>
            <a:endParaRPr lang="en-US" sz="1200" dirty="0" smtClean="0">
              <a:solidFill>
                <a:prstClr val="black">
                  <a:lumMod val="75000"/>
                  <a:lumOff val="25000"/>
                </a:prstClr>
              </a:solidFill>
              <a:latin typeface="Calibri" panose="020F0502020204030204" pitchFamily="34" charset="0"/>
            </a:endParaRPr>
          </a:p>
          <a:p>
            <a:pPr lvl="0">
              <a:buClr>
                <a:srgbClr val="000000"/>
              </a:buClr>
              <a:buFont typeface="Wingdings" panose="05000000000000000000" pitchFamily="2" charset="2"/>
              <a:buNone/>
            </a:pPr>
            <a:r>
              <a:rPr lang="en-US" sz="1200" dirty="0" smtClean="0">
                <a:solidFill>
                  <a:prstClr val="black">
                    <a:lumMod val="75000"/>
                    <a:lumOff val="25000"/>
                  </a:prstClr>
                </a:solidFill>
                <a:latin typeface="Calibri" panose="020F0502020204030204" pitchFamily="34" charset="0"/>
              </a:rPr>
              <a:t>[Next Slide]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16</a:t>
            </a:fld>
            <a:endParaRPr lang="en-US"/>
          </a:p>
        </p:txBody>
      </p:sp>
    </p:spTree>
    <p:extLst>
      <p:ext uri="{BB962C8B-B14F-4D97-AF65-F5344CB8AC3E}">
        <p14:creationId xmlns:p14="http://schemas.microsoft.com/office/powerpoint/2010/main" val="4276025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an abuser using work and work technology to commit domestic violence, there are ways domestic violence impacts victims at work as well. </a:t>
            </a:r>
          </a:p>
          <a:p>
            <a:endParaRPr lang="en-US" dirty="0" smtClean="0"/>
          </a:p>
          <a:p>
            <a:pPr marL="0" indent="0">
              <a:buNone/>
            </a:pPr>
            <a:r>
              <a:rPr lang="en-US" dirty="0" smtClean="0">
                <a:solidFill>
                  <a:schemeClr val="accent4"/>
                </a:solidFill>
              </a:rPr>
              <a:t>Abuse Impacts </a:t>
            </a:r>
            <a:r>
              <a:rPr lang="en-US" b="1" dirty="0" smtClean="0">
                <a:solidFill>
                  <a:schemeClr val="accent4"/>
                </a:solidFill>
              </a:rPr>
              <a:t>Work Performance and Productivity</a:t>
            </a:r>
            <a:r>
              <a:rPr lang="en-US" dirty="0" smtClean="0">
                <a:solidFill>
                  <a:schemeClr val="accent4"/>
                </a:solidFill>
              </a:rPr>
              <a:t>:</a:t>
            </a:r>
          </a:p>
          <a:p>
            <a:pPr lvl="1">
              <a:buFont typeface="Wingdings" panose="05000000000000000000" pitchFamily="2" charset="2"/>
              <a:buChar char="§"/>
            </a:pPr>
            <a:r>
              <a:rPr lang="en-US" dirty="0" smtClean="0"/>
              <a:t> One study found that </a:t>
            </a:r>
            <a:r>
              <a:rPr lang="en-US" dirty="0" smtClean="0">
                <a:solidFill>
                  <a:srgbClr val="ED038A"/>
                </a:solidFill>
              </a:rPr>
              <a:t>64 percent </a:t>
            </a:r>
            <a:r>
              <a:rPr lang="en-US" dirty="0" smtClean="0"/>
              <a:t>of victims said that the violence </a:t>
            </a:r>
            <a:r>
              <a:rPr lang="en-US" dirty="0" smtClean="0">
                <a:solidFill>
                  <a:schemeClr val="accent4"/>
                </a:solidFill>
              </a:rPr>
              <a:t>significantly impacted their work performance</a:t>
            </a:r>
            <a:r>
              <a:rPr lang="en-US" dirty="0" smtClean="0"/>
              <a:t>.</a:t>
            </a:r>
            <a:r>
              <a:rPr lang="en-US" baseline="50000" dirty="0" smtClean="0"/>
              <a:t>3</a:t>
            </a:r>
            <a:r>
              <a:rPr lang="en-US" dirty="0" smtClean="0"/>
              <a:t> </a:t>
            </a:r>
          </a:p>
          <a:p>
            <a:pPr lvl="1">
              <a:buFont typeface="Wingdings" panose="05000000000000000000" pitchFamily="2" charset="2"/>
              <a:buChar char="§"/>
            </a:pPr>
            <a:r>
              <a:rPr lang="en-US" dirty="0" smtClean="0"/>
              <a:t> Another study found that women who were victims of recent domestic violence had </a:t>
            </a:r>
            <a:r>
              <a:rPr lang="en-US" dirty="0" smtClean="0">
                <a:solidFill>
                  <a:schemeClr val="accent4"/>
                </a:solidFill>
              </a:rPr>
              <a:t>26 percent more time lost </a:t>
            </a:r>
            <a:r>
              <a:rPr lang="en-US" dirty="0" smtClean="0"/>
              <a:t>to tardiness and absenteeism than non-victims.</a:t>
            </a:r>
            <a:r>
              <a:rPr lang="en-US" baseline="50000" dirty="0" smtClean="0"/>
              <a:t>4</a:t>
            </a:r>
          </a:p>
          <a:p>
            <a:pPr>
              <a:spcBef>
                <a:spcPts val="0"/>
              </a:spcBef>
              <a:spcAft>
                <a:spcPts val="600"/>
              </a:spcAft>
              <a:buSzPct val="70000"/>
              <a:buFont typeface="Wingdings" panose="05000000000000000000" pitchFamily="2" charset="2"/>
              <a:buNone/>
            </a:pPr>
            <a:r>
              <a:rPr lang="en-US" dirty="0" smtClean="0"/>
              <a:t>And</a:t>
            </a:r>
            <a:r>
              <a:rPr lang="en-US" baseline="0" dirty="0" smtClean="0"/>
              <a:t> the </a:t>
            </a:r>
            <a:r>
              <a:rPr lang="en-US" b="1" baseline="0" dirty="0" smtClean="0"/>
              <a:t>impact on health </a:t>
            </a:r>
            <a:r>
              <a:rPr lang="en-US" baseline="0" dirty="0" smtClean="0"/>
              <a:t>is great as well - </a:t>
            </a:r>
            <a:r>
              <a:rPr lang="en-US" dirty="0" smtClean="0"/>
              <a:t>Compared to women who have not experienced domestic violence, victims of domestic violence are:</a:t>
            </a:r>
          </a:p>
          <a:p>
            <a:pPr lvl="1">
              <a:spcBef>
                <a:spcPts val="0"/>
              </a:spcBef>
              <a:spcAft>
                <a:spcPts val="600"/>
              </a:spcAft>
              <a:buSzPct val="70000"/>
              <a:buFont typeface="Wingdings" panose="05000000000000000000" pitchFamily="2" charset="2"/>
              <a:buChar char="§"/>
            </a:pPr>
            <a:r>
              <a:rPr lang="en-US" dirty="0" smtClean="0"/>
              <a:t> </a:t>
            </a:r>
            <a:r>
              <a:rPr lang="en-US" dirty="0" smtClean="0">
                <a:solidFill>
                  <a:schemeClr val="accent4"/>
                </a:solidFill>
              </a:rPr>
              <a:t>80 % </a:t>
            </a:r>
            <a:r>
              <a:rPr lang="en-US" dirty="0" smtClean="0"/>
              <a:t>more likely to have a </a:t>
            </a:r>
            <a:r>
              <a:rPr lang="en-US" dirty="0" smtClean="0">
                <a:solidFill>
                  <a:schemeClr val="accent4"/>
                </a:solidFill>
              </a:rPr>
              <a:t>stroke</a:t>
            </a:r>
          </a:p>
          <a:p>
            <a:pPr lvl="1">
              <a:spcBef>
                <a:spcPts val="0"/>
              </a:spcBef>
              <a:spcAft>
                <a:spcPts val="600"/>
              </a:spcAft>
              <a:buSzPct val="70000"/>
              <a:buFont typeface="Wingdings" panose="05000000000000000000" pitchFamily="2" charset="2"/>
              <a:buChar char="§"/>
            </a:pPr>
            <a:r>
              <a:rPr lang="en-US" dirty="0" smtClean="0"/>
              <a:t> </a:t>
            </a:r>
            <a:r>
              <a:rPr lang="en-US" dirty="0" smtClean="0">
                <a:solidFill>
                  <a:schemeClr val="accent4"/>
                </a:solidFill>
              </a:rPr>
              <a:t>70 % </a:t>
            </a:r>
            <a:r>
              <a:rPr lang="en-US" dirty="0" smtClean="0"/>
              <a:t>more likely to have </a:t>
            </a:r>
            <a:r>
              <a:rPr lang="en-US" dirty="0" smtClean="0">
                <a:solidFill>
                  <a:schemeClr val="accent4"/>
                </a:solidFill>
              </a:rPr>
              <a:t>heart disease</a:t>
            </a:r>
          </a:p>
          <a:p>
            <a:pPr lvl="1">
              <a:spcBef>
                <a:spcPts val="0"/>
              </a:spcBef>
              <a:spcAft>
                <a:spcPts val="600"/>
              </a:spcAft>
              <a:buSzPct val="70000"/>
              <a:buFont typeface="Wingdings" panose="05000000000000000000" pitchFamily="2" charset="2"/>
              <a:buChar char="§"/>
            </a:pPr>
            <a:r>
              <a:rPr lang="en-US" dirty="0" smtClean="0"/>
              <a:t> </a:t>
            </a:r>
            <a:r>
              <a:rPr lang="en-US" dirty="0" smtClean="0">
                <a:solidFill>
                  <a:schemeClr val="accent4"/>
                </a:solidFill>
              </a:rPr>
              <a:t>60 % </a:t>
            </a:r>
            <a:r>
              <a:rPr lang="en-US" dirty="0" smtClean="0"/>
              <a:t>more likely to have </a:t>
            </a:r>
            <a:r>
              <a:rPr lang="en-US" dirty="0" smtClean="0">
                <a:solidFill>
                  <a:schemeClr val="accent4"/>
                </a:solidFill>
              </a:rPr>
              <a:t>asthma,</a:t>
            </a:r>
            <a:r>
              <a:rPr lang="en-US" dirty="0" smtClean="0"/>
              <a:t> and </a:t>
            </a:r>
          </a:p>
          <a:p>
            <a:pPr lvl="1">
              <a:spcBef>
                <a:spcPts val="0"/>
              </a:spcBef>
              <a:spcAft>
                <a:spcPts val="600"/>
              </a:spcAft>
              <a:buSzPct val="70000"/>
              <a:buFont typeface="Wingdings" panose="05000000000000000000" pitchFamily="2" charset="2"/>
              <a:buChar char="§"/>
            </a:pPr>
            <a:r>
              <a:rPr lang="en-US" dirty="0" smtClean="0"/>
              <a:t> </a:t>
            </a:r>
            <a:r>
              <a:rPr lang="en-US" dirty="0" smtClean="0">
                <a:solidFill>
                  <a:schemeClr val="accent4"/>
                </a:solidFill>
              </a:rPr>
              <a:t>70 % </a:t>
            </a:r>
            <a:r>
              <a:rPr lang="en-US" dirty="0" smtClean="0"/>
              <a:t>more likely to </a:t>
            </a:r>
            <a:r>
              <a:rPr lang="en-US" dirty="0" smtClean="0">
                <a:solidFill>
                  <a:schemeClr val="accent4"/>
                </a:solidFill>
              </a:rPr>
              <a:t>drink heavily</a:t>
            </a:r>
            <a:r>
              <a:rPr lang="en-US" baseline="50000" dirty="0" smtClean="0"/>
              <a:t>1</a:t>
            </a:r>
          </a:p>
          <a:p>
            <a:pPr marL="457200" marR="0" lvl="1" indent="0" algn="l" defTabSz="914400" rtl="0" eaLnBrk="1" fontAlgn="auto" latinLnBrk="0" hangingPunct="1">
              <a:lnSpc>
                <a:spcPct val="100000"/>
              </a:lnSpc>
              <a:spcBef>
                <a:spcPts val="0"/>
              </a:spcBef>
              <a:spcAft>
                <a:spcPts val="600"/>
              </a:spcAft>
              <a:buClrTx/>
              <a:buSzPct val="70000"/>
              <a:buFont typeface="Wingdings" panose="05000000000000000000" pitchFamily="2" charset="2"/>
              <a:buNone/>
              <a:tabLst/>
              <a:defRPr/>
            </a:pPr>
            <a:endParaRPr lang="en-US" baseline="50000" dirty="0" smtClean="0">
              <a:solidFill>
                <a:schemeClr val="tx1"/>
              </a:solidFill>
            </a:endParaRPr>
          </a:p>
          <a:p>
            <a:pPr marL="0" marR="0" lvl="0" indent="0" algn="l" defTabSz="914400" rtl="0" eaLnBrk="1" fontAlgn="auto" latinLnBrk="0" hangingPunct="1">
              <a:lnSpc>
                <a:spcPct val="100000"/>
              </a:lnSpc>
              <a:spcBef>
                <a:spcPts val="0"/>
              </a:spcBef>
              <a:spcAft>
                <a:spcPts val="600"/>
              </a:spcAft>
              <a:buClrTx/>
              <a:buSzPct val="70000"/>
              <a:buFont typeface="Wingdings" panose="05000000000000000000" pitchFamily="2" charset="2"/>
              <a:buNone/>
              <a:tabLst/>
              <a:defRPr/>
            </a:pPr>
            <a:r>
              <a:rPr lang="en-US" dirty="0" smtClean="0">
                <a:solidFill>
                  <a:prstClr val="black">
                    <a:lumMod val="75000"/>
                    <a:lumOff val="25000"/>
                  </a:prstClr>
                </a:solidFill>
                <a:latin typeface="Calibri" panose="020F0502020204030204" pitchFamily="34" charset="0"/>
              </a:rPr>
              <a:t>[Next Slide</a:t>
            </a:r>
            <a:r>
              <a:rPr lang="en-US" dirty="0" smtClean="0">
                <a:solidFill>
                  <a:prstClr val="black">
                    <a:lumMod val="75000"/>
                    <a:lumOff val="25000"/>
                  </a:prstClr>
                </a:solidFill>
                <a:latin typeface="Calibri" panose="020F0502020204030204" pitchFamily="34" charset="0"/>
              </a:rPr>
              <a:t>]</a:t>
            </a:r>
            <a:endParaRPr lang="en-US"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17</a:t>
            </a:fld>
            <a:endParaRPr lang="en-US"/>
          </a:p>
        </p:txBody>
      </p:sp>
    </p:spTree>
    <p:extLst>
      <p:ext uri="{BB962C8B-B14F-4D97-AF65-F5344CB8AC3E}">
        <p14:creationId xmlns:p14="http://schemas.microsoft.com/office/powerpoint/2010/main" val="383986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As</a:t>
            </a:r>
            <a:r>
              <a:rPr lang="en-US" sz="1200" baseline="0" dirty="0" smtClean="0"/>
              <a:t> far as signs that someone in the workplace might be a victim of domestic violence, individuals may be more likely to:</a:t>
            </a:r>
            <a:endParaRPr lang="en-US" sz="1200" dirty="0" smtClean="0"/>
          </a:p>
          <a:p>
            <a:pPr marL="285750" indent="-285750">
              <a:buFont typeface="Arial" panose="020B0604020202020204" pitchFamily="34" charset="0"/>
              <a:buChar char="•"/>
            </a:pPr>
            <a:r>
              <a:rPr lang="en-US" sz="1200" dirty="0" smtClean="0">
                <a:solidFill>
                  <a:schemeClr val="tx1"/>
                </a:solidFill>
              </a:rPr>
              <a:t>Receive an unusual number of calls and have a strong reaction to these calls</a:t>
            </a:r>
          </a:p>
          <a:p>
            <a:pPr marL="285750" indent="-285750">
              <a:buFont typeface="Arial" panose="020B0604020202020204" pitchFamily="34" charset="0"/>
              <a:buChar char="•"/>
            </a:pPr>
            <a:r>
              <a:rPr lang="en-US" sz="1200" dirty="0" smtClean="0">
                <a:solidFill>
                  <a:schemeClr val="tx1"/>
                </a:solidFill>
              </a:rPr>
              <a:t>Show a decrease in work productivity or work performance</a:t>
            </a:r>
          </a:p>
          <a:p>
            <a:pPr marL="285750" indent="-285750">
              <a:buFont typeface="Arial" panose="020B0604020202020204" pitchFamily="34" charset="0"/>
              <a:buChar char="•"/>
            </a:pPr>
            <a:r>
              <a:rPr lang="en-US" sz="1200" dirty="0" smtClean="0">
                <a:solidFill>
                  <a:schemeClr val="tx1"/>
                </a:solidFill>
              </a:rPr>
              <a:t>Isolate him/herself at work</a:t>
            </a:r>
          </a:p>
          <a:p>
            <a:pPr marL="285750" indent="-285750">
              <a:buFont typeface="Arial" panose="020B0604020202020204" pitchFamily="34" charset="0"/>
              <a:buChar char="•"/>
            </a:pPr>
            <a:r>
              <a:rPr lang="en-US" sz="1200" dirty="0" smtClean="0">
                <a:solidFill>
                  <a:schemeClr val="tx1"/>
                </a:solidFill>
              </a:rPr>
              <a:t>Have difficulty concentrating at work</a:t>
            </a:r>
          </a:p>
          <a:p>
            <a:pPr marL="285750" indent="-285750">
              <a:buFont typeface="Arial" panose="020B0604020202020204" pitchFamily="34" charset="0"/>
              <a:buChar char="•"/>
            </a:pPr>
            <a:endParaRPr lang="en-US" sz="1200" dirty="0" smtClean="0">
              <a:solidFill>
                <a:schemeClr val="tx1"/>
              </a:solidFill>
            </a:endParaRPr>
          </a:p>
          <a:p>
            <a:pPr marL="285750" indent="-285750">
              <a:buFont typeface="Arial" panose="020B0604020202020204" pitchFamily="34" charset="0"/>
              <a:buChar char="•"/>
            </a:pP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lumMod val="75000"/>
                    <a:lumOff val="25000"/>
                  </a:prstClr>
                </a:solidFill>
                <a:latin typeface="Calibri" panose="020F0502020204030204" pitchFamily="34" charset="0"/>
              </a:rPr>
              <a:t>[Next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18</a:t>
            </a:fld>
            <a:endParaRPr lang="en-US"/>
          </a:p>
        </p:txBody>
      </p:sp>
    </p:spTree>
    <p:extLst>
      <p:ext uri="{BB962C8B-B14F-4D97-AF65-F5344CB8AC3E}">
        <p14:creationId xmlns:p14="http://schemas.microsoft.com/office/powerpoint/2010/main" val="2219222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 SLIDE IF NO TIME]</a:t>
            </a:r>
          </a:p>
          <a:p>
            <a:r>
              <a:rPr lang="en-US" dirty="0" smtClean="0"/>
              <a:t>As part of this project we conducted a survey of domestic violence and sexual assault victims and asked them how their experience impacted their work.</a:t>
            </a:r>
          </a:p>
          <a:p>
            <a:endParaRPr lang="en-US" dirty="0"/>
          </a:p>
          <a:p>
            <a:pPr marL="171450" indent="-171450">
              <a:buFont typeface="Arial" panose="020B0604020202020204" pitchFamily="34" charset="0"/>
              <a:buChar char="•"/>
            </a:pPr>
            <a:r>
              <a:rPr lang="en-US" b="1" dirty="0" smtClean="0"/>
              <a:t>71 percent </a:t>
            </a:r>
            <a:r>
              <a:rPr lang="en-US" dirty="0" smtClean="0"/>
              <a:t>of respondents said that they had difficulty focusing while at work</a:t>
            </a:r>
          </a:p>
          <a:p>
            <a:pPr marL="171450" indent="-171450">
              <a:buFont typeface="Arial" panose="020B0604020202020204" pitchFamily="34" charset="0"/>
              <a:buChar char="•"/>
            </a:pPr>
            <a:r>
              <a:rPr lang="en-US" b="1" dirty="0" smtClean="0"/>
              <a:t>Over half </a:t>
            </a:r>
            <a:r>
              <a:rPr lang="en-US" dirty="0" smtClean="0"/>
              <a:t>said that post traumatic stress syndrome impacted their work</a:t>
            </a:r>
          </a:p>
          <a:p>
            <a:pPr marL="171450" indent="-171450">
              <a:buFont typeface="Arial" panose="020B0604020202020204" pitchFamily="34" charset="0"/>
              <a:buChar char="•"/>
            </a:pPr>
            <a:r>
              <a:rPr lang="en-US" b="1" dirty="0" smtClean="0"/>
              <a:t>Nearly half of respondent </a:t>
            </a:r>
            <a:r>
              <a:rPr lang="en-US" dirty="0" smtClean="0"/>
              <a:t>said they were not as productive at work </a:t>
            </a:r>
          </a:p>
          <a:p>
            <a:pPr marL="171450" indent="-171450">
              <a:buFont typeface="Arial" panose="020B0604020202020204" pitchFamily="34" charset="0"/>
              <a:buChar char="•"/>
            </a:pPr>
            <a:r>
              <a:rPr lang="en-US" b="1" dirty="0" smtClean="0"/>
              <a:t>And a third of respondents </a:t>
            </a:r>
            <a:r>
              <a:rPr lang="en-US" dirty="0" smtClean="0"/>
              <a:t>said that they were fearful for their safety while at work. </a:t>
            </a:r>
          </a:p>
          <a:p>
            <a:pPr marL="171450" indent="-171450">
              <a:buFont typeface="Arial" panose="020B0604020202020204" pitchFamily="34" charset="0"/>
              <a:buChar cha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prstClr val="black">
                    <a:lumMod val="75000"/>
                    <a:lumOff val="25000"/>
                  </a:prstClr>
                </a:solidFill>
                <a:latin typeface="Calibri" panose="020F0502020204030204" pitchFamily="34" charset="0"/>
              </a:rPr>
              <a:t>[Next Slide]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19</a:t>
            </a:fld>
            <a:endParaRPr lang="en-US"/>
          </a:p>
        </p:txBody>
      </p:sp>
    </p:spTree>
    <p:extLst>
      <p:ext uri="{BB962C8B-B14F-4D97-AF65-F5344CB8AC3E}">
        <p14:creationId xmlns:p14="http://schemas.microsoft.com/office/powerpoint/2010/main" val="237952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a:t>
            </a:r>
            <a:r>
              <a:rPr lang="en-US" sz="1200" kern="1200" dirty="0" smtClean="0">
                <a:solidFill>
                  <a:schemeClr val="tx1"/>
                </a:solidFill>
                <a:effectLst/>
                <a:latin typeface="+mn-lt"/>
                <a:ea typeface="+mn-ea"/>
                <a:cs typeface="+mn-cs"/>
              </a:rPr>
              <a:t>name is [Name] and I am the [title] at [organization/company]. I am going to be facilitating the training today.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training is part of the See the Signs, Speak out project, which offers free trainings for employers and employees on bystander intervention.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program offers in-person trainings (like this one) as well as Online video lessons for individuals to participate in at their own pace. You can find out more about the project at </a:t>
            </a:r>
            <a:r>
              <a:rPr lang="en-US" sz="1200" kern="1200" dirty="0" smtClean="0">
                <a:solidFill>
                  <a:schemeClr val="tx1"/>
                </a:solidFill>
                <a:effectLst/>
                <a:latin typeface="+mn-lt"/>
                <a:ea typeface="+mn-ea"/>
                <a:cs typeface="+mn-cs"/>
              </a:rPr>
              <a:t>https://www.odvn.org/see-the-signs/.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2</a:t>
            </a:fld>
            <a:endParaRPr lang="en-US"/>
          </a:p>
        </p:txBody>
      </p:sp>
    </p:spTree>
    <p:extLst>
      <p:ext uri="{BB962C8B-B14F-4D97-AF65-F5344CB8AC3E}">
        <p14:creationId xmlns:p14="http://schemas.microsoft.com/office/powerpoint/2010/main" val="105596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 common question is often, why does someone stay in an</a:t>
            </a:r>
            <a:r>
              <a:rPr lang="en-US" baseline="0" dirty="0" smtClean="0"/>
              <a:t> abusive relationship? </a:t>
            </a:r>
            <a:r>
              <a:rPr lang="en-US" dirty="0" smtClean="0"/>
              <a:t>Consider this: shouldn’t the question be, why do abusers abuse?</a:t>
            </a:r>
          </a:p>
          <a:p>
            <a:pPr marL="0" indent="0">
              <a:buNone/>
            </a:pPr>
            <a:endParaRPr lang="en-US" dirty="0" smtClean="0"/>
          </a:p>
          <a:p>
            <a:pPr marL="0" indent="0">
              <a:buNone/>
            </a:pPr>
            <a:r>
              <a:rPr lang="en-US" dirty="0" smtClean="0">
                <a:solidFill>
                  <a:schemeClr val="bg2">
                    <a:lumMod val="75000"/>
                    <a:lumOff val="25000"/>
                  </a:schemeClr>
                </a:solidFill>
              </a:rPr>
              <a:t>Let’s talk about some of the many barriers victims face when leaving an abuser:</a:t>
            </a:r>
          </a:p>
          <a:p>
            <a:pPr lvl="1">
              <a:buFont typeface="Arial" panose="020B0604020202020204" pitchFamily="34" charset="0"/>
              <a:buChar char="•"/>
            </a:pPr>
            <a:r>
              <a:rPr lang="en-US" b="1" dirty="0" smtClean="0"/>
              <a:t>Risk of more violence/death:</a:t>
            </a:r>
            <a:r>
              <a:rPr lang="en-US" b="1" baseline="0" dirty="0" smtClean="0"/>
              <a:t> </a:t>
            </a:r>
            <a:r>
              <a:rPr lang="en-US" dirty="0" smtClean="0">
                <a:solidFill>
                  <a:srgbClr val="ED038A"/>
                </a:solidFill>
              </a:rPr>
              <a:t>A victim’s risk of getting killed greatly increases when they are in the process of leaving or have just </a:t>
            </a:r>
            <a:r>
              <a:rPr lang="en-US" dirty="0" smtClean="0">
                <a:solidFill>
                  <a:schemeClr val="accent4"/>
                </a:solidFill>
              </a:rPr>
              <a:t>left an abusive relationship.</a:t>
            </a:r>
            <a:r>
              <a:rPr lang="en-US" baseline="50000" dirty="0" smtClean="0">
                <a:solidFill>
                  <a:schemeClr val="accent4"/>
                </a:solidFill>
              </a:rPr>
              <a:t>1</a:t>
            </a:r>
            <a:endParaRPr lang="en-US" dirty="0" smtClean="0">
              <a:solidFill>
                <a:schemeClr val="accent4"/>
              </a:solidFill>
            </a:endParaRPr>
          </a:p>
          <a:p>
            <a:pPr lvl="1">
              <a:buFont typeface="Arial" panose="020B0604020202020204" pitchFamily="34" charset="0"/>
              <a:buChar char="•"/>
            </a:pPr>
            <a:endParaRPr lang="en-US" dirty="0" smtClean="0"/>
          </a:p>
          <a:p>
            <a:pPr lvl="1">
              <a:buFont typeface="Arial" panose="020B0604020202020204" pitchFamily="34" charset="0"/>
              <a:buChar char="•"/>
            </a:pPr>
            <a:r>
              <a:rPr lang="en-US" b="1" dirty="0" smtClean="0"/>
              <a:t>Fear of losing custody of children</a:t>
            </a:r>
          </a:p>
          <a:p>
            <a:pPr lvl="1">
              <a:buFont typeface="Arial" panose="020B0604020202020204" pitchFamily="34" charset="0"/>
              <a:buChar char="•"/>
            </a:pPr>
            <a:endParaRPr lang="en-US" dirty="0" smtClean="0"/>
          </a:p>
          <a:p>
            <a:pPr lvl="1">
              <a:buFont typeface="Arial" panose="020B0604020202020204" pitchFamily="34" charset="0"/>
              <a:buChar char="•"/>
            </a:pPr>
            <a:r>
              <a:rPr lang="en-US" kern="1200" dirty="0" smtClean="0">
                <a:solidFill>
                  <a:schemeClr val="tx1"/>
                </a:solidFill>
                <a:effectLst/>
              </a:rPr>
              <a:t>While victims fear these things all too often their fears are based in reality.  All of these are risks, not just perceptions</a:t>
            </a: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r>
              <a:rPr lang="en-US" b="1" dirty="0" smtClean="0"/>
              <a:t>Cultural or religious values</a:t>
            </a:r>
          </a:p>
          <a:p>
            <a:pPr lvl="1">
              <a:buFont typeface="Arial" panose="020B0604020202020204" pitchFamily="34" charset="0"/>
              <a:buChar char="•"/>
            </a:pPr>
            <a:r>
              <a:rPr lang="en-US" b="1" dirty="0" smtClean="0"/>
              <a:t>The abuser threatens suicide or other self-destructive behavior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The hope that the abuser changes</a:t>
            </a:r>
          </a:p>
          <a:p>
            <a:pPr lvl="1">
              <a:buFont typeface="Arial" panose="020B0604020202020204" pitchFamily="34" charset="0"/>
              <a:buChar char="•"/>
            </a:pPr>
            <a:r>
              <a:rPr lang="en-US" b="1" dirty="0" smtClean="0"/>
              <a:t>Lack of financial independence</a:t>
            </a:r>
          </a:p>
          <a:p>
            <a:pPr lvl="1">
              <a:buFont typeface="Arial" panose="020B0604020202020204" pitchFamily="34" charset="0"/>
              <a:buNone/>
            </a:pPr>
            <a:endParaRPr lang="en-US" b="1" dirty="0" smtClean="0"/>
          </a:p>
          <a:p>
            <a:pPr lvl="1">
              <a:buFont typeface="Arial" panose="020B0604020202020204" pitchFamily="34" charset="0"/>
              <a:buNone/>
            </a:pPr>
            <a:r>
              <a:rPr lang="en-US" b="0" i="1" dirty="0" smtClean="0"/>
              <a:t>To</a:t>
            </a:r>
            <a:r>
              <a:rPr lang="en-US" b="0" i="1" baseline="0" dirty="0" smtClean="0"/>
              <a:t> audience:</a:t>
            </a:r>
            <a:r>
              <a:rPr lang="en-US" b="1" baseline="0" dirty="0" smtClean="0"/>
              <a:t> </a:t>
            </a:r>
            <a:r>
              <a:rPr lang="en-US" b="0" baseline="0" dirty="0" smtClean="0"/>
              <a:t>Are there any other barriers you want to add?</a:t>
            </a:r>
          </a:p>
          <a:p>
            <a:pPr lvl="1">
              <a:buFont typeface="Arial" panose="020B0604020202020204" pitchFamily="34" charset="0"/>
              <a:buNone/>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prstClr val="black">
                    <a:lumMod val="75000"/>
                    <a:lumOff val="25000"/>
                  </a:prstClr>
                </a:solidFill>
                <a:latin typeface="Calibri" panose="020F0502020204030204" pitchFamily="34" charset="0"/>
              </a:rPr>
              <a:t>[Next Slide]</a:t>
            </a:r>
            <a:endParaRPr lang="en-US" dirty="0" smtClean="0"/>
          </a:p>
          <a:p>
            <a:pPr lvl="0">
              <a:buFont typeface="Arial" panose="020B0604020202020204" pitchFamily="34" charset="0"/>
              <a:buNone/>
            </a:pPr>
            <a:endParaRPr lang="en-US" b="1"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20</a:t>
            </a:fld>
            <a:endParaRPr lang="en-US"/>
          </a:p>
        </p:txBody>
      </p:sp>
    </p:spTree>
    <p:extLst>
      <p:ext uri="{BB962C8B-B14F-4D97-AF65-F5344CB8AC3E}">
        <p14:creationId xmlns:p14="http://schemas.microsoft.com/office/powerpoint/2010/main" val="120520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ct val="70000"/>
              <a:buNone/>
            </a:pPr>
            <a:r>
              <a:rPr lang="en-US" sz="1200" dirty="0" smtClean="0"/>
              <a:t>When helping someone who is in an abusive relationship: </a:t>
            </a:r>
          </a:p>
          <a:p>
            <a:pPr lvl="0">
              <a:buSzPct val="70000"/>
              <a:buFont typeface="Wingdings" panose="05000000000000000000" pitchFamily="2" charset="2"/>
              <a:buChar char="q"/>
            </a:pPr>
            <a:r>
              <a:rPr lang="en-US" sz="1200" dirty="0" smtClean="0"/>
              <a:t> Acknowledge that they are in a </a:t>
            </a:r>
            <a:r>
              <a:rPr lang="en-US" sz="1200" dirty="0" smtClean="0">
                <a:solidFill>
                  <a:schemeClr val="accent4"/>
                </a:solidFill>
              </a:rPr>
              <a:t>very difficult and scary </a:t>
            </a:r>
            <a:r>
              <a:rPr lang="en-US" sz="1200" dirty="0" smtClean="0"/>
              <a:t>situation. </a:t>
            </a:r>
          </a:p>
          <a:p>
            <a:pPr lvl="0">
              <a:buSzPct val="70000"/>
              <a:buFont typeface="Wingdings" panose="05000000000000000000" pitchFamily="2" charset="2"/>
              <a:buChar char="q"/>
            </a:pPr>
            <a:r>
              <a:rPr lang="en-US" sz="1200" dirty="0" smtClean="0">
                <a:solidFill>
                  <a:schemeClr val="bg2">
                    <a:lumMod val="50000"/>
                  </a:schemeClr>
                </a:solidFill>
              </a:rPr>
              <a:t> </a:t>
            </a:r>
            <a:r>
              <a:rPr lang="en-US" sz="1200" dirty="0" smtClean="0"/>
              <a:t>Remind them the abuse is </a:t>
            </a:r>
            <a:r>
              <a:rPr lang="en-US" sz="1200" dirty="0" smtClean="0">
                <a:solidFill>
                  <a:schemeClr val="accent4"/>
                </a:solidFill>
              </a:rPr>
              <a:t>not their fault</a:t>
            </a:r>
            <a:r>
              <a:rPr lang="en-US" sz="1200" dirty="0" smtClean="0">
                <a:solidFill>
                  <a:schemeClr val="bg2">
                    <a:lumMod val="50000"/>
                  </a:schemeClr>
                </a:solidFill>
              </a:rPr>
              <a:t>.</a:t>
            </a:r>
          </a:p>
          <a:p>
            <a:pPr>
              <a:buSzPct val="70000"/>
              <a:buFont typeface="Wingdings" panose="05000000000000000000" pitchFamily="2" charset="2"/>
              <a:buChar char="q"/>
            </a:pPr>
            <a:r>
              <a:rPr lang="en-US" sz="1200" dirty="0" smtClean="0">
                <a:solidFill>
                  <a:schemeClr val="bg2">
                    <a:lumMod val="50000"/>
                  </a:schemeClr>
                </a:solidFill>
              </a:rPr>
              <a:t> </a:t>
            </a:r>
            <a:r>
              <a:rPr lang="en-US" sz="1200" dirty="0" smtClean="0">
                <a:solidFill>
                  <a:schemeClr val="accent4"/>
                </a:solidFill>
              </a:rPr>
              <a:t>Listen </a:t>
            </a:r>
            <a:r>
              <a:rPr lang="en-US" sz="1200" dirty="0" smtClean="0"/>
              <a:t>without judgment. </a:t>
            </a:r>
          </a:p>
          <a:p>
            <a:pPr>
              <a:buSzPct val="70000"/>
              <a:buFont typeface="Wingdings" panose="05000000000000000000" pitchFamily="2" charset="2"/>
              <a:buChar char="q"/>
            </a:pPr>
            <a:r>
              <a:rPr lang="en-US" sz="1200" dirty="0" smtClean="0">
                <a:solidFill>
                  <a:schemeClr val="accent4"/>
                </a:solidFill>
              </a:rPr>
              <a:t>Refer</a:t>
            </a:r>
            <a:r>
              <a:rPr lang="en-US" sz="1200" dirty="0" smtClean="0">
                <a:solidFill>
                  <a:schemeClr val="bg2">
                    <a:lumMod val="50000"/>
                  </a:schemeClr>
                </a:solidFill>
              </a:rPr>
              <a:t> </a:t>
            </a:r>
            <a:r>
              <a:rPr lang="en-US" sz="1200" dirty="0" smtClean="0"/>
              <a:t>a local domestic violence agency or a hotline </a:t>
            </a:r>
          </a:p>
          <a:p>
            <a:pPr>
              <a:buSzPct val="70000"/>
              <a:buFont typeface="Wingdings" panose="05000000000000000000" pitchFamily="2" charset="2"/>
              <a:buChar char="q"/>
            </a:pPr>
            <a:r>
              <a:rPr lang="en-US" sz="1200" dirty="0" smtClean="0">
                <a:solidFill>
                  <a:schemeClr val="bg2">
                    <a:lumMod val="50000"/>
                  </a:schemeClr>
                </a:solidFill>
              </a:rPr>
              <a:t> </a:t>
            </a:r>
            <a:r>
              <a:rPr lang="en-US" sz="1200" dirty="0" smtClean="0">
                <a:solidFill>
                  <a:schemeClr val="accent4"/>
                </a:solidFill>
              </a:rPr>
              <a:t>Respect decisions. </a:t>
            </a:r>
            <a:r>
              <a:rPr lang="en-US" sz="1200" dirty="0" smtClean="0"/>
              <a:t>Understand that there are many reasons why a victim may stay in a relationship. </a:t>
            </a:r>
          </a:p>
          <a:p>
            <a:pPr>
              <a:buSzPct val="70000"/>
              <a:buFont typeface="Wingdings" panose="05000000000000000000" pitchFamily="2" charset="2"/>
              <a:buChar char="q"/>
            </a:pPr>
            <a:endParaRPr lang="en-US" sz="1200" dirty="0" smtClean="0"/>
          </a:p>
          <a:p>
            <a:pPr marL="0" marR="0" lvl="0" indent="0" algn="l" defTabSz="914400" rtl="0" eaLnBrk="1" fontAlgn="auto" latinLnBrk="0" hangingPunct="1">
              <a:lnSpc>
                <a:spcPct val="100000"/>
              </a:lnSpc>
              <a:spcBef>
                <a:spcPts val="0"/>
              </a:spcBef>
              <a:spcAft>
                <a:spcPts val="0"/>
              </a:spcAft>
              <a:buClrTx/>
              <a:buSzPct val="70000"/>
              <a:buFont typeface="Wingdings" panose="05000000000000000000" pitchFamily="2" charset="2"/>
              <a:buNone/>
              <a:tabLst/>
              <a:defRPr/>
            </a:pPr>
            <a:r>
              <a:rPr lang="en-US" sz="1200" dirty="0" smtClean="0">
                <a:solidFill>
                  <a:prstClr val="black">
                    <a:lumMod val="75000"/>
                    <a:lumOff val="25000"/>
                  </a:prstClr>
                </a:solidFill>
                <a:latin typeface="Calibri" panose="020F0502020204030204" pitchFamily="34" charset="0"/>
              </a:rPr>
              <a:t>[Next Slide]</a:t>
            </a:r>
            <a:endParaRPr lang="en-US" dirty="0" smtClean="0"/>
          </a:p>
          <a:p>
            <a:pPr>
              <a:buSzPct val="70000"/>
              <a:buFont typeface="Wingdings" panose="05000000000000000000" pitchFamily="2" charset="2"/>
              <a:buChar char="q"/>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21</a:t>
            </a:fld>
            <a:endParaRPr lang="en-US"/>
          </a:p>
        </p:txBody>
      </p:sp>
    </p:spTree>
    <p:extLst>
      <p:ext uri="{BB962C8B-B14F-4D97-AF65-F5344CB8AC3E}">
        <p14:creationId xmlns:p14="http://schemas.microsoft.com/office/powerpoint/2010/main" val="291570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this project we surveyed domestic violence and sexual assault victims</a:t>
            </a:r>
            <a:r>
              <a:rPr lang="en-US" baseline="0" dirty="0" smtClean="0"/>
              <a:t> about their experiences in the workplace. We asked them, if they had one message for employers about how to help, what would it be? Here are a few of their responses.</a:t>
            </a:r>
          </a:p>
          <a:p>
            <a:endParaRPr lang="en-US" baseline="0" dirty="0" smtClean="0"/>
          </a:p>
          <a:p>
            <a:r>
              <a:rPr lang="en-US" baseline="0" dirty="0" smtClean="0"/>
              <a:t>-- </a:t>
            </a:r>
            <a:r>
              <a:rPr lang="en-US" i="1" baseline="0" dirty="0" smtClean="0"/>
              <a:t>show responses</a:t>
            </a:r>
          </a:p>
          <a:p>
            <a:endParaRPr lang="en-US" baseline="0" dirty="0" smtClean="0"/>
          </a:p>
          <a:p>
            <a:r>
              <a:rPr lang="en-US" i="1" baseline="0" dirty="0" smtClean="0"/>
              <a:t>--After last response: </a:t>
            </a:r>
            <a:r>
              <a:rPr lang="en-US" baseline="0" dirty="0" smtClean="0"/>
              <a:t>I just want to thank YOU again for being part of this training. You are making a difference.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lumMod val="75000"/>
                    <a:lumOff val="25000"/>
                  </a:prstClr>
                </a:solidFill>
                <a:latin typeface="Calibri" panose="020F0502020204030204" pitchFamily="34" charset="0"/>
              </a:rPr>
              <a:t>[Next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22</a:t>
            </a:fld>
            <a:endParaRPr lang="en-US"/>
          </a:p>
        </p:txBody>
      </p:sp>
    </p:spTree>
    <p:extLst>
      <p:ext uri="{BB962C8B-B14F-4D97-AF65-F5344CB8AC3E}">
        <p14:creationId xmlns:p14="http://schemas.microsoft.com/office/powerpoint/2010/main" val="2086396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second stretch break before we dive into the bystander intervention slides!</a:t>
            </a:r>
          </a:p>
          <a:p>
            <a:endParaRPr lang="en-US" dirty="0" smtClean="0"/>
          </a:p>
          <a:p>
            <a:r>
              <a:rPr lang="en-US" i="1" dirty="0" smtClean="0"/>
              <a:t>While everyone breaks, you can open Part II of the training</a:t>
            </a:r>
            <a:endParaRPr lang="en-US"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23</a:t>
            </a:fld>
            <a:endParaRPr lang="en-US"/>
          </a:p>
        </p:txBody>
      </p:sp>
    </p:spTree>
    <p:extLst>
      <p:ext uri="{BB962C8B-B14F-4D97-AF65-F5344CB8AC3E}">
        <p14:creationId xmlns:p14="http://schemas.microsoft.com/office/powerpoint/2010/main" val="8368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are going to start with a brief overview of the goals of today’s training and a brief introduction to bystander intervention.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are then going to take 25 minutes to answer some common questions about domestic violence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Then, we are going to watch a very short video that demonstrates bystander intervention and have a chance to practice the skills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then wrap up at the end and fill out evaluations.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pPr/>
              <a:t>3</a:t>
            </a:fld>
            <a:endParaRPr lang="en-US"/>
          </a:p>
        </p:txBody>
      </p:sp>
    </p:spTree>
    <p:extLst>
      <p:ext uri="{BB962C8B-B14F-4D97-AF65-F5344CB8AC3E}">
        <p14:creationId xmlns:p14="http://schemas.microsoft.com/office/powerpoint/2010/main" val="21129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a:t>
            </a:r>
            <a:r>
              <a:rPr lang="en-US" baseline="0" dirty="0" smtClean="0"/>
              <a:t>the end of our training today, you will know how to intervene as a bystander to prevent domestic violence. Let’s get started!</a:t>
            </a:r>
            <a:endParaRPr lang="en-US" sz="900" dirty="0" smtClean="0"/>
          </a:p>
          <a:p>
            <a:endParaRPr lang="en-US"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t>[NEXT</a:t>
            </a:r>
            <a:r>
              <a:rPr lang="en-US" sz="900" baseline="0" dirty="0" smtClean="0"/>
              <a:t> SLIDE]</a:t>
            </a:r>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a:t>
            </a:fld>
            <a:endParaRPr lang="en-US"/>
          </a:p>
        </p:txBody>
      </p:sp>
    </p:spTree>
    <p:extLst>
      <p:ext uri="{BB962C8B-B14F-4D97-AF65-F5344CB8AC3E}">
        <p14:creationId xmlns:p14="http://schemas.microsoft.com/office/powerpoint/2010/main" val="362076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dive into the material, I want to establish some ground rules for the training. I’m first going to share my two simple rules, and then if anyone wants to add to the list you will have a chance to do so.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mouse]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Rule 1: Take care of yourself</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recognize that there may be individuals in this training who are victims of domestic violence or sexual assault and the training material may trigger difficult memories or emotions. Please take care of yourself, whether it means stepping out of the room to get fresh air, getting a glass of water, or tuning out if the material is difficult to discuss. </a:t>
            </a:r>
          </a:p>
          <a:p>
            <a:endParaRPr lang="en-US" dirty="0" smtClean="0"/>
          </a:p>
          <a:p>
            <a:pPr lvl="0"/>
            <a:r>
              <a:rPr lang="en-US" sz="1200" b="0" kern="1200" dirty="0" smtClean="0">
                <a:solidFill>
                  <a:schemeClr val="tx1"/>
                </a:solidFill>
                <a:effectLst/>
                <a:latin typeface="+mn-lt"/>
                <a:ea typeface="+mn-ea"/>
                <a:cs typeface="+mn-cs"/>
              </a:rPr>
              <a:t>[CLICK</a:t>
            </a:r>
            <a:r>
              <a:rPr lang="en-US" sz="1200" b="0" kern="1200" baseline="0" dirty="0" smtClean="0">
                <a:solidFill>
                  <a:schemeClr val="tx1"/>
                </a:solidFill>
                <a:effectLst/>
                <a:latin typeface="+mn-lt"/>
                <a:ea typeface="+mn-ea"/>
                <a:cs typeface="+mn-cs"/>
              </a:rPr>
              <a:t> MOUSE]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Rule 2: Speak respectfully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if you disagree, please keep your comments respectful.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Please take turns when speaking.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is it! Does anyone have any other rules they want to contribute before we get started?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a:t>
            </a:fld>
            <a:endParaRPr lang="en-US"/>
          </a:p>
        </p:txBody>
      </p:sp>
    </p:spTree>
    <p:extLst>
      <p:ext uri="{BB962C8B-B14F-4D97-AF65-F5344CB8AC3E}">
        <p14:creationId xmlns:p14="http://schemas.microsoft.com/office/powerpoint/2010/main" val="247664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
            </a:r>
            <a:r>
              <a:rPr lang="en-US" dirty="0" smtClean="0"/>
              <a:t>first define the</a:t>
            </a:r>
            <a:r>
              <a:rPr lang="en-US" baseline="0" dirty="0" smtClean="0"/>
              <a:t> term bystander intervention –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50000"/>
                  </a:schemeClr>
                </a:solidFill>
              </a:rPr>
              <a:t>Bystander intervention </a:t>
            </a:r>
            <a:r>
              <a:rPr lang="en-US" dirty="0" smtClean="0"/>
              <a:t>is the act of someone intervening when they see or hear behaviors that promote domestic and sexual violence.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[NEXT SLIDE]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a:t>
            </a:fld>
            <a:endParaRPr lang="en-US"/>
          </a:p>
        </p:txBody>
      </p:sp>
    </p:spTree>
    <p:extLst>
      <p:ext uri="{BB962C8B-B14F-4D97-AF65-F5344CB8AC3E}">
        <p14:creationId xmlns:p14="http://schemas.microsoft.com/office/powerpoint/2010/main" val="343546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320" y="4480004"/>
            <a:ext cx="6046470" cy="3665458"/>
          </a:xfrm>
        </p:spPr>
        <p:txBody>
          <a:bodyPr/>
          <a:lstStyle/>
          <a:p>
            <a:pPr marL="342900" lvl="1">
              <a:buFont typeface="Wingdings" panose="05000000000000000000" pitchFamily="2" charset="2"/>
              <a:buNone/>
            </a:pPr>
            <a:r>
              <a:rPr lang="en-US" dirty="0" smtClean="0"/>
              <a:t>At this point, you might be wondering why we are asking </a:t>
            </a:r>
            <a:r>
              <a:rPr lang="en-US" u="sng" dirty="0" smtClean="0"/>
              <a:t>you</a:t>
            </a:r>
            <a:r>
              <a:rPr lang="en-US" dirty="0" smtClean="0"/>
              <a:t> specifically to intervene</a:t>
            </a:r>
            <a:r>
              <a:rPr lang="en-US" dirty="0"/>
              <a:t>:</a:t>
            </a:r>
            <a:endParaRPr lang="en-US" dirty="0" smtClean="0"/>
          </a:p>
          <a:p>
            <a:pPr marL="342900" lvl="1">
              <a:buFont typeface="Wingdings" panose="05000000000000000000" pitchFamily="2" charset="2"/>
              <a:buChar char="§"/>
            </a:pPr>
            <a:r>
              <a:rPr lang="en-US" dirty="0" smtClean="0"/>
              <a:t>Most people do not perpetrate domestic violence, and most people are not victimized by domestic violence. </a:t>
            </a:r>
          </a:p>
          <a:p>
            <a:pPr marL="342900" lvl="1">
              <a:buFont typeface="Wingdings" panose="05000000000000000000" pitchFamily="2" charset="2"/>
              <a:buChar char="§"/>
            </a:pPr>
            <a:r>
              <a:rPr lang="en-US" dirty="0" smtClean="0"/>
              <a:t>However, it </a:t>
            </a:r>
            <a:r>
              <a:rPr lang="en-US" i="1" dirty="0" smtClean="0"/>
              <a:t>is</a:t>
            </a:r>
            <a:r>
              <a:rPr lang="en-US" dirty="0" smtClean="0"/>
              <a:t> likely you know or will know someone who is directly impacted by domestic violence…</a:t>
            </a:r>
          </a:p>
          <a:p>
            <a:pPr marL="342900" marR="0" lvl="1"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en-US" dirty="0" smtClean="0"/>
              <a:t>[NEXT SLIDE]</a:t>
            </a:r>
          </a:p>
          <a:p>
            <a:pPr marL="342900" lvl="1">
              <a:buFont typeface="Wingdings" panose="05000000000000000000" pitchFamily="2" charset="2"/>
              <a:buNone/>
            </a:pPr>
            <a:r>
              <a:rPr lang="en-US" dirty="0" smtClean="0"/>
              <a:t> </a:t>
            </a:r>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dirty="0"/>
          </a:p>
        </p:txBody>
      </p:sp>
    </p:spTree>
    <p:extLst>
      <p:ext uri="{BB962C8B-B14F-4D97-AF65-F5344CB8AC3E}">
        <p14:creationId xmlns:p14="http://schemas.microsoft.com/office/powerpoint/2010/main" val="295869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Font typeface="Wingdings" panose="05000000000000000000" pitchFamily="2" charset="2"/>
              <a:buNone/>
            </a:pPr>
            <a:r>
              <a:rPr lang="en-US" dirty="0" smtClean="0">
                <a:solidFill>
                  <a:srgbClr val="ED038A"/>
                </a:solidFill>
              </a:rPr>
              <a:t>1 in 4</a:t>
            </a:r>
            <a:r>
              <a:rPr lang="en-US" dirty="0" smtClean="0"/>
              <a:t> women will be a victim of domestic violence in her lifetime, and </a:t>
            </a:r>
            <a:r>
              <a:rPr lang="en-US" dirty="0"/>
              <a:t>1 in </a:t>
            </a:r>
            <a:r>
              <a:rPr lang="en-US" dirty="0" smtClean="0"/>
              <a:t>7 men will be victims in his lifetime. </a:t>
            </a:r>
            <a:r>
              <a:rPr lang="en-US" baseline="0" dirty="0" smtClean="0"/>
              <a:t> </a:t>
            </a:r>
          </a:p>
          <a:p>
            <a:pPr marL="0" lvl="1">
              <a:buFont typeface="Wingdings" panose="05000000000000000000" pitchFamily="2" charset="2"/>
              <a:buNone/>
            </a:pPr>
            <a:endParaRPr lang="en-US" baseline="0" dirty="0" smtClean="0"/>
          </a:p>
          <a:p>
            <a:pPr marL="0" lvl="1">
              <a:buFont typeface="Wingdings" panose="05000000000000000000" pitchFamily="2" charset="2"/>
              <a:buNone/>
            </a:pPr>
            <a:r>
              <a:rPr lang="en-US" dirty="0" smtClean="0"/>
              <a:t>The skills you learn today will empower you to help the people in your community who you care about. </a:t>
            </a:r>
          </a:p>
          <a:p>
            <a:pPr marL="0" lvl="1">
              <a:buFont typeface="Wingdings" panose="05000000000000000000" pitchFamily="2" charset="2"/>
              <a:buNone/>
            </a:pPr>
            <a:endParaRPr lang="en-US" dirty="0" smtClean="0"/>
          </a:p>
          <a:p>
            <a:pPr marL="0" marR="0" lvl="1"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[NEXT SLIDE</a:t>
            </a:r>
            <a:r>
              <a:rPr lang="en-US" dirty="0" smtClean="0"/>
              <a:t>]</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8</a:t>
            </a:fld>
            <a:endParaRPr lang="en-US"/>
          </a:p>
        </p:txBody>
      </p:sp>
    </p:spTree>
    <p:extLst>
      <p:ext uri="{BB962C8B-B14F-4D97-AF65-F5344CB8AC3E}">
        <p14:creationId xmlns:p14="http://schemas.microsoft.com/office/powerpoint/2010/main" val="232064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Font typeface="Wingdings" panose="05000000000000000000" pitchFamily="2" charset="2"/>
              <a:buNone/>
            </a:pPr>
            <a:r>
              <a:rPr lang="en-US" dirty="0" smtClean="0"/>
              <a:t>The skills you learn today can help you make a difference, too.</a:t>
            </a:r>
            <a:r>
              <a:rPr lang="en-US" baseline="0" dirty="0" smtClean="0"/>
              <a:t> A recent survey of domestic violence and sexual assault victims showed that when supervisors and colleagues reach out, victims feel safer, supported, validated, and less isolated.</a:t>
            </a:r>
          </a:p>
          <a:p>
            <a:pPr marL="0" lvl="1">
              <a:buFont typeface="Wingdings" panose="05000000000000000000" pitchFamily="2" charset="2"/>
              <a:buNone/>
            </a:pPr>
            <a:endParaRPr lang="en-US" baseline="0" dirty="0" smtClean="0"/>
          </a:p>
          <a:p>
            <a:pPr marL="0" marR="0" lvl="1"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[NEXT SLIDE]</a:t>
            </a:r>
          </a:p>
          <a:p>
            <a:pPr marL="0" lvl="1">
              <a:buFont typeface="Wingdings" panose="05000000000000000000" pitchFamily="2" charset="2"/>
              <a:buNone/>
            </a:pPr>
            <a:endParaRPr lang="en-US" baseline="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pPr/>
              <a:t>9</a:t>
            </a:fld>
            <a:endParaRPr lang="en-US" dirty="0"/>
          </a:p>
        </p:txBody>
      </p:sp>
    </p:spTree>
    <p:extLst>
      <p:ext uri="{BB962C8B-B14F-4D97-AF65-F5344CB8AC3E}">
        <p14:creationId xmlns:p14="http://schemas.microsoft.com/office/powerpoint/2010/main" val="172849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DFA43-9DC5-44A9-A254-FB0163CD07D1}"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8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17ED40-6BED-469B-A55B-BA341BEE1DFB}"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27172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C3ADB-7E62-48A2-9B7F-A282F520CBB9}"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72845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F98DC6-3112-46D8-AEDA-CCCC353243E6}"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167123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6353A-5071-4853-B3D7-8BA1B6EA1748}"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152895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A507B-A94A-4947-8FB4-FA9E56C33455}"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341929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6EF9BD-671A-4140-A3BA-9538F4ACBE02}"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420218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1C934-3029-4840-B1D3-5105C9B6F344}"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98620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1AECC-86C5-4A55-B418-A48C48107643}"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421184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8F45-7B4D-4586-BD31-ECE1DED05C23}" type="datetime1">
              <a:rPr lang="en-US" smtClean="0"/>
              <a:pPr/>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78771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45AB8-E07D-4E7A-A0FD-8B98C5C32BB7}"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5198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C94448-9BEC-4D4D-96FB-35A66BBAB662}"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47948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77F69-B37F-41A0-BC7C-EAB55B486A67}"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3113637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FC8A8-B6EE-4915-8B1E-139F4645CED2}"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2114863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D354B-84CB-4D6E-8767-EAD4F35B3CF3}"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844CE-492C-4FC4-95F0-2FCBAC9C5F2C}" type="slidenum">
              <a:rPr lang="en-US" smtClean="0"/>
              <a:pPr/>
              <a:t>‹#›</a:t>
            </a:fld>
            <a:endParaRPr lang="en-US"/>
          </a:p>
        </p:txBody>
      </p:sp>
    </p:spTree>
    <p:extLst>
      <p:ext uri="{BB962C8B-B14F-4D97-AF65-F5344CB8AC3E}">
        <p14:creationId xmlns:p14="http://schemas.microsoft.com/office/powerpoint/2010/main" val="292646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6C26FBD-0959-42F6-97DA-0A5DF344F0C0}"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333399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8002153-58A8-429D-9436-58B2C43FACDC}"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003810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472301-D93B-4C94-A5A7-75C7B8E62AEE}"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572304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0778FEC-8FEF-4838-94AA-88645CDB13BE}" type="datetime1">
              <a:rPr lang="en-US" smtClean="0"/>
              <a:pPr/>
              <a:t>7/13/2021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744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4442A59-30EF-4942-A56B-2032496D7BA2}" type="datetime1">
              <a:rPr lang="en-US" smtClean="0"/>
              <a:pPr/>
              <a:t>7/13/2021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4220405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2837C3E-423E-487A-BD75-5846A36D6A2F}" type="datetime1">
              <a:rPr lang="en-US" smtClean="0"/>
              <a:pPr/>
              <a:t>7/13/2021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601992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DCB87CD-BDAE-4C62-A699-FE579AA88829}" type="datetime1">
              <a:rPr lang="en-US" smtClean="0"/>
              <a:pPr/>
              <a:t>7/13/2021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9291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906E8-F35B-46E4-B66F-A3CFF33096CA}" type="datetime1">
              <a:rPr lang="en-US" smtClean="0"/>
              <a:pPr/>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77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2DA8E6-565A-46DB-B6F2-ACAA92093CF7}" type="datetime1">
              <a:rPr lang="en-US" smtClean="0"/>
              <a:pPr/>
              <a:t>7/13/2021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2258609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1A910D-BD93-4A7E-AC02-17282FE1FD88}" type="datetime1">
              <a:rPr lang="en-US" smtClean="0"/>
              <a:pPr/>
              <a:t>7/13/2021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3555095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D3CD45-5294-4554-ADEC-5817975196C9}"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1813850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60A0589-E5B8-4CF1-B81D-6797477CAE1A}" type="datetime1">
              <a:rPr lang="en-US" smtClean="0"/>
              <a:pPr/>
              <a:t>7/13/2021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pPr/>
              <a:t>‹#›</a:t>
            </a:fld>
            <a:endParaRPr lang="en-US"/>
          </a:p>
        </p:txBody>
      </p:sp>
    </p:spTree>
    <p:extLst>
      <p:ext uri="{BB962C8B-B14F-4D97-AF65-F5344CB8AC3E}">
        <p14:creationId xmlns:p14="http://schemas.microsoft.com/office/powerpoint/2010/main" val="47261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C2AF0F-2A36-40A1-A2E9-4938DC877BED}"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70303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00BF83-FFFD-4DCE-93F9-8B0A491B3103}" type="datetime1">
              <a:rPr lang="en-US" smtClean="0"/>
              <a:pPr/>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3100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515960-325D-4A81-9E7F-C612E6CCD50C}" type="datetime1">
              <a:rPr lang="en-US" smtClean="0"/>
              <a:pPr/>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92807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389D21-3D12-4B82-A1A0-9684DBA9A0C8}" type="datetime1">
              <a:rPr lang="en-US" smtClean="0"/>
              <a:pPr/>
              <a:t>7/13/2021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35898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18AEE0-FCE8-4D27-A63D-BA8F06617528}" type="datetime1">
              <a:rPr lang="en-US" smtClean="0"/>
              <a:pPr/>
              <a:t>7/13/2021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5541-8164-4CC7-9F2F-6F0C49BB858D}" type="slidenum">
              <a:rPr lang="en-US" smtClean="0"/>
              <a:pPr/>
              <a:t>‹#›</a:t>
            </a:fld>
            <a:endParaRPr lang="en-US"/>
          </a:p>
        </p:txBody>
      </p:sp>
    </p:spTree>
    <p:extLst>
      <p:ext uri="{BB962C8B-B14F-4D97-AF65-F5344CB8AC3E}">
        <p14:creationId xmlns:p14="http://schemas.microsoft.com/office/powerpoint/2010/main" val="22166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09820-A7BD-49D7-8274-FD35E7FEA596}" type="datetime1">
              <a:rPr lang="en-US" smtClean="0"/>
              <a:pPr/>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47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DF4895-DF66-4A4E-A167-4571BB66CD75}" type="datetime1">
              <a:rPr lang="en-US" smtClean="0"/>
              <a:pPr/>
              <a:t>7/13/2021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875541-8164-4CC7-9F2F-6F0C49BB858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92510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255FE-2789-4C82-8138-30AD752367CB}" type="datetime1">
              <a:rPr lang="en-US" smtClean="0"/>
              <a:pPr/>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44CE-492C-4FC4-95F0-2FCBAC9C5F2C}" type="slidenum">
              <a:rPr lang="en-US" smtClean="0"/>
              <a:pPr/>
              <a:t>‹#›</a:t>
            </a:fld>
            <a:endParaRPr lang="en-US"/>
          </a:p>
        </p:txBody>
      </p:sp>
    </p:spTree>
    <p:extLst>
      <p:ext uri="{BB962C8B-B14F-4D97-AF65-F5344CB8AC3E}">
        <p14:creationId xmlns:p14="http://schemas.microsoft.com/office/powerpoint/2010/main" val="403607943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3178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hyperlink" Target="http://www.theduluthmodel.org/"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www.odvn.org/see-the-sign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0.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eakout.300-m.net/images/st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971" y="595507"/>
            <a:ext cx="2451903" cy="2493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1077" y="3127523"/>
            <a:ext cx="9024437" cy="1754326"/>
          </a:xfrm>
          <a:prstGeom prst="rect">
            <a:avLst/>
          </a:prstGeom>
          <a:noFill/>
        </p:spPr>
        <p:txBody>
          <a:bodyPr wrap="square" rtlCol="0">
            <a:spAutoFit/>
          </a:bodyPr>
          <a:lstStyle/>
          <a:p>
            <a:pPr algn="ctr"/>
            <a:r>
              <a:rPr lang="en-US" sz="5400" dirty="0" smtClean="0">
                <a:solidFill>
                  <a:schemeClr val="tx1">
                    <a:lumMod val="75000"/>
                    <a:lumOff val="25000"/>
                  </a:schemeClr>
                </a:solidFill>
              </a:rPr>
              <a:t>Domestic Violence                   Bystander Intervention Training</a:t>
            </a:r>
            <a:endParaRPr lang="en-US" sz="5400" baseline="600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1</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1874" y="4966558"/>
            <a:ext cx="1729946" cy="109728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5296" y="4966558"/>
            <a:ext cx="1734831" cy="1097280"/>
          </a:xfrm>
          <a:prstGeom prst="rect">
            <a:avLst/>
          </a:prstGeom>
        </p:spPr>
      </p:pic>
    </p:spTree>
    <p:custDataLst>
      <p:tags r:id="rId1"/>
    </p:custDataLst>
    <p:extLst>
      <p:ext uri="{BB962C8B-B14F-4D97-AF65-F5344CB8AC3E}">
        <p14:creationId xmlns:p14="http://schemas.microsoft.com/office/powerpoint/2010/main" val="4005440639"/>
      </p:ext>
    </p:extLst>
  </p:cSld>
  <p:clrMapOvr>
    <a:masterClrMapping/>
  </p:clrMapOvr>
  <mc:AlternateContent xmlns:mc="http://schemas.openxmlformats.org/markup-compatibility/2006" xmlns:p14="http://schemas.microsoft.com/office/powerpoint/2010/main">
    <mc:Choice Requires="p14">
      <p:transition spd="slow" p14:dur="1250" advTm="4955">
        <p:cover/>
      </p:transition>
    </mc:Choice>
    <mc:Fallback xmlns="">
      <p:transition spd="slow" advTm="4955">
        <p:cover/>
      </p:transition>
    </mc:Fallback>
  </mc:AlternateContent>
  <p:timing>
    <p:tnLst>
      <p:par>
        <p:cTn id="1" dur="indefinite" restart="never" nodeType="tmRoot"/>
      </p:par>
    </p:tnLst>
  </p:timing>
  <p:extLst mod="1">
    <p:ext uri="{E180D4A7-C9FB-4DFB-919C-405C955672EB}">
      <p14:showEvtLst xmlns:p14="http://schemas.microsoft.com/office/powerpoint/2010/main">
        <p14:playEvt time="1" objId="1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797" y="4220610"/>
            <a:ext cx="10058400" cy="26373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smtClean="0"/>
              <a:t>Understanding Domestic Violence</a:t>
            </a:r>
            <a:endParaRPr lang="en-US" sz="8000" dirty="0"/>
          </a:p>
        </p:txBody>
      </p:sp>
      <p:sp>
        <p:nvSpPr>
          <p:cNvPr id="3" name="Slide Number Placeholder 2"/>
          <p:cNvSpPr>
            <a:spLocks noGrp="1"/>
          </p:cNvSpPr>
          <p:nvPr>
            <p:ph type="sldNum" sz="quarter" idx="12"/>
          </p:nvPr>
        </p:nvSpPr>
        <p:spPr/>
        <p:txBody>
          <a:bodyPr/>
          <a:lstStyle/>
          <a:p>
            <a:fld id="{183844CE-492C-4FC4-95F0-2FCBAC9C5F2C}" type="slidenum">
              <a:rPr lang="en-US" smtClean="0"/>
              <a:pPr/>
              <a:t>10</a:t>
            </a:fld>
            <a:endParaRPr lang="en-US"/>
          </a:p>
        </p:txBody>
      </p:sp>
    </p:spTree>
    <p:custDataLst>
      <p:tags r:id="rId1"/>
    </p:custDataLst>
    <p:extLst>
      <p:ext uri="{BB962C8B-B14F-4D97-AF65-F5344CB8AC3E}">
        <p14:creationId xmlns:p14="http://schemas.microsoft.com/office/powerpoint/2010/main" val="2248349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5258" b="26683"/>
          <a:stretch/>
        </p:blipFill>
        <p:spPr>
          <a:xfrm>
            <a:off x="2115920" y="-546100"/>
            <a:ext cx="7960161" cy="8195130"/>
          </a:xfrm>
          <a:prstGeom prst="rect">
            <a:avLst/>
          </a:prstGeom>
        </p:spPr>
      </p:pic>
      <p:sp>
        <p:nvSpPr>
          <p:cNvPr id="3" name="TextBox 2"/>
          <p:cNvSpPr txBox="1"/>
          <p:nvPr/>
        </p:nvSpPr>
        <p:spPr>
          <a:xfrm>
            <a:off x="2409633" y="1035957"/>
            <a:ext cx="7372735" cy="4401205"/>
          </a:xfrm>
          <a:prstGeom prst="rect">
            <a:avLst/>
          </a:prstGeom>
          <a:noFill/>
        </p:spPr>
        <p:txBody>
          <a:bodyPr wrap="square" rtlCol="0">
            <a:spAutoFit/>
          </a:bodyPr>
          <a:lstStyle/>
          <a:p>
            <a:pPr marL="465138" indent="-465138">
              <a:buFont typeface="+mj-lt"/>
              <a:buAutoNum type="arabicPeriod"/>
            </a:pPr>
            <a:r>
              <a:rPr lang="en-US" sz="4000" dirty="0" smtClean="0">
                <a:solidFill>
                  <a:schemeClr val="bg2">
                    <a:lumMod val="75000"/>
                    <a:lumOff val="25000"/>
                  </a:schemeClr>
                </a:solidFill>
                <a:latin typeface="Covered By Your Grace" pitchFamily="2" charset="0"/>
              </a:rPr>
              <a:t>What is domestic violence?</a:t>
            </a:r>
          </a:p>
          <a:p>
            <a:pPr marL="465138" indent="-465138">
              <a:buFont typeface="+mj-lt"/>
              <a:buAutoNum type="arabicPeriod"/>
            </a:pPr>
            <a:r>
              <a:rPr lang="en-US" sz="4000" dirty="0" smtClean="0">
                <a:solidFill>
                  <a:schemeClr val="bg2">
                    <a:lumMod val="75000"/>
                    <a:lumOff val="25000"/>
                  </a:schemeClr>
                </a:solidFill>
                <a:latin typeface="Covered By Your Grace" pitchFamily="2" charset="0"/>
              </a:rPr>
              <a:t>What are the dynamics of domestic violence?</a:t>
            </a:r>
          </a:p>
          <a:p>
            <a:pPr marL="465138" indent="-465138">
              <a:buFont typeface="+mj-lt"/>
              <a:buAutoNum type="arabicPeriod"/>
            </a:pPr>
            <a:r>
              <a:rPr lang="en-US" sz="4000" dirty="0" smtClean="0">
                <a:solidFill>
                  <a:schemeClr val="bg2">
                    <a:lumMod val="75000"/>
                    <a:lumOff val="25000"/>
                  </a:schemeClr>
                </a:solidFill>
                <a:latin typeface="Covered By Your Grace" pitchFamily="2" charset="0"/>
              </a:rPr>
              <a:t>How does domestic violence impact workplaces?</a:t>
            </a:r>
          </a:p>
          <a:p>
            <a:pPr marL="465138" indent="-465138">
              <a:buFont typeface="+mj-lt"/>
              <a:buAutoNum type="arabicPeriod"/>
            </a:pPr>
            <a:r>
              <a:rPr lang="en-US" sz="4000" dirty="0" smtClean="0">
                <a:solidFill>
                  <a:schemeClr val="bg2">
                    <a:lumMod val="75000"/>
                    <a:lumOff val="25000"/>
                  </a:schemeClr>
                </a:solidFill>
                <a:latin typeface="Covered By Your Grace" pitchFamily="2" charset="0"/>
              </a:rPr>
              <a:t>Why do victims stay?</a:t>
            </a:r>
          </a:p>
          <a:p>
            <a:pPr marL="465138" indent="-465138">
              <a:buFont typeface="+mj-lt"/>
              <a:buAutoNum type="arabicPeriod"/>
            </a:pPr>
            <a:r>
              <a:rPr lang="en-US" sz="4000" dirty="0" smtClean="0">
                <a:solidFill>
                  <a:schemeClr val="bg2">
                    <a:lumMod val="75000"/>
                    <a:lumOff val="25000"/>
                  </a:schemeClr>
                </a:solidFill>
                <a:latin typeface="Covered By Your Grace" pitchFamily="2" charset="0"/>
              </a:rPr>
              <a:t>How can I help a victim</a:t>
            </a:r>
            <a:r>
              <a:rPr lang="en-US" sz="4000" dirty="0" smtClean="0">
                <a:solidFill>
                  <a:schemeClr val="bg2">
                    <a:lumMod val="75000"/>
                    <a:lumOff val="25000"/>
                  </a:schemeClr>
                </a:solidFill>
                <a:latin typeface="Covered By Your Grace" pitchFamily="2" charset="0"/>
              </a:rPr>
              <a:t>?</a:t>
            </a:r>
            <a:endParaRPr lang="en-US" sz="4000" dirty="0">
              <a:latin typeface="Covered By Your Grace" pitchFamily="2" charset="0"/>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11</a:t>
            </a:fld>
            <a:endParaRPr lang="en-US"/>
          </a:p>
        </p:txBody>
      </p:sp>
    </p:spTree>
    <p:custDataLst>
      <p:tags r:id="rId1"/>
    </p:custDataLst>
    <p:extLst>
      <p:ext uri="{BB962C8B-B14F-4D97-AF65-F5344CB8AC3E}">
        <p14:creationId xmlns:p14="http://schemas.microsoft.com/office/powerpoint/2010/main" val="292270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n-lt"/>
              </a:rPr>
              <a:t>What is domestic violence?</a:t>
            </a:r>
            <a:endParaRPr lang="en-US" dirty="0">
              <a:latin typeface="+mn-lt"/>
            </a:endParaRPr>
          </a:p>
        </p:txBody>
      </p:sp>
      <p:sp>
        <p:nvSpPr>
          <p:cNvPr id="4" name="Content Placeholder 3"/>
          <p:cNvSpPr>
            <a:spLocks noGrp="1"/>
          </p:cNvSpPr>
          <p:nvPr>
            <p:ph idx="1"/>
          </p:nvPr>
        </p:nvSpPr>
        <p:spPr>
          <a:xfrm>
            <a:off x="1228725" y="1974322"/>
            <a:ext cx="10058400" cy="4023360"/>
          </a:xfrm>
        </p:spPr>
        <p:txBody>
          <a:bodyPr/>
          <a:lstStyle/>
          <a:p>
            <a:endParaRPr lang="en-US" sz="3200" dirty="0" smtClean="0"/>
          </a:p>
          <a:p>
            <a:pPr marL="0" indent="0">
              <a:buNone/>
            </a:pPr>
            <a:endParaRPr lang="en-US" sz="3200" dirty="0"/>
          </a:p>
          <a:p>
            <a:endParaRPr lang="en-US" dirty="0"/>
          </a:p>
        </p:txBody>
      </p:sp>
      <p:graphicFrame>
        <p:nvGraphicFramePr>
          <p:cNvPr id="5" name="Diagram 4"/>
          <p:cNvGraphicFramePr/>
          <p:nvPr>
            <p:extLst>
              <p:ext uri="{D42A27DB-BD31-4B8C-83A1-F6EECF244321}">
                <p14:modId xmlns:p14="http://schemas.microsoft.com/office/powerpoint/2010/main" val="3899930087"/>
              </p:ext>
            </p:extLst>
          </p:nvPr>
        </p:nvGraphicFramePr>
        <p:xfrm>
          <a:off x="1228725" y="93231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12"/>
          </p:nvPr>
        </p:nvSpPr>
        <p:spPr/>
        <p:txBody>
          <a:bodyPr/>
          <a:lstStyle/>
          <a:p>
            <a:fld id="{BA875541-8164-4CC7-9F2F-6F0C49BB858D}" type="slidenum">
              <a:rPr lang="en-US" smtClean="0"/>
              <a:pPr/>
              <a:t>12</a:t>
            </a:fld>
            <a:endParaRPr lang="en-US"/>
          </a:p>
        </p:txBody>
      </p:sp>
    </p:spTree>
    <p:custDataLst>
      <p:tags r:id="rId1"/>
    </p:custDataLst>
    <p:extLst>
      <p:ext uri="{BB962C8B-B14F-4D97-AF65-F5344CB8AC3E}">
        <p14:creationId xmlns:p14="http://schemas.microsoft.com/office/powerpoint/2010/main" val="9155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E71F68D7-2B67-4392-8CE8-7F9FA47CC55D}"/>
                                            </p:graphicEl>
                                          </p:spTgt>
                                        </p:tgtEl>
                                      </p:cBhvr>
                                    </p:animEffect>
                                    <p:animScale>
                                      <p:cBhvr>
                                        <p:cTn id="7" dur="250" autoRev="1" fill="hold"/>
                                        <p:tgtEl>
                                          <p:spTgt spid="5">
                                            <p:graphicEl>
                                              <a:dgm id="{E71F68D7-2B67-4392-8CE8-7F9FA47CC55D}"/>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9F8B56BC-4896-41F8-918B-EF7423253245}"/>
                                            </p:graphicEl>
                                          </p:spTgt>
                                        </p:tgtEl>
                                      </p:cBhvr>
                                    </p:animEffect>
                                    <p:animScale>
                                      <p:cBhvr>
                                        <p:cTn id="12" dur="250" autoRev="1" fill="hold"/>
                                        <p:tgtEl>
                                          <p:spTgt spid="5">
                                            <p:graphicEl>
                                              <a:dgm id="{9F8B56BC-4896-41F8-918B-EF7423253245}"/>
                                            </p:graphicEl>
                                          </p:spTgt>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5">
                                            <p:graphicEl>
                                              <a:dgm id="{E03FEA7D-EC4D-45E7-88E5-2DD03D475626}"/>
                                            </p:graphicEl>
                                          </p:spTgt>
                                        </p:tgtEl>
                                      </p:cBhvr>
                                    </p:animEffect>
                                    <p:animScale>
                                      <p:cBhvr>
                                        <p:cTn id="15" dur="250" autoRev="1" fill="hold"/>
                                        <p:tgtEl>
                                          <p:spTgt spid="5">
                                            <p:graphicEl>
                                              <a:dgm id="{E03FEA7D-EC4D-45E7-88E5-2DD03D475626}"/>
                                            </p:graphic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5">
                                            <p:graphicEl>
                                              <a:dgm id="{6A07B42E-D7F1-46C9-80C4-FBC26031DCBD}"/>
                                            </p:graphicEl>
                                          </p:spTgt>
                                        </p:tgtEl>
                                      </p:cBhvr>
                                    </p:animEffect>
                                    <p:animScale>
                                      <p:cBhvr>
                                        <p:cTn id="20" dur="250" autoRev="1" fill="hold"/>
                                        <p:tgtEl>
                                          <p:spTgt spid="5">
                                            <p:graphicEl>
                                              <a:dgm id="{6A07B42E-D7F1-46C9-80C4-FBC26031DCBD}"/>
                                            </p:graphicEl>
                                          </p:spTgt>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5">
                                            <p:graphicEl>
                                              <a:dgm id="{50B195BB-EBD7-4022-B684-22F599647D19}"/>
                                            </p:graphicEl>
                                          </p:spTgt>
                                        </p:tgtEl>
                                      </p:cBhvr>
                                    </p:animEffect>
                                    <p:animScale>
                                      <p:cBhvr>
                                        <p:cTn id="23" dur="250" autoRev="1" fill="hold"/>
                                        <p:tgtEl>
                                          <p:spTgt spid="5">
                                            <p:graphicEl>
                                              <a:dgm id="{50B195BB-EBD7-4022-B684-22F599647D19}"/>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domestic violence?</a:t>
            </a:r>
            <a:endParaRPr lang="en-US" dirty="0"/>
          </a:p>
        </p:txBody>
      </p:sp>
      <p:sp>
        <p:nvSpPr>
          <p:cNvPr id="4" name="Content Placeholder 3"/>
          <p:cNvSpPr>
            <a:spLocks noGrp="1"/>
          </p:cNvSpPr>
          <p:nvPr>
            <p:ph idx="1"/>
          </p:nvPr>
        </p:nvSpPr>
        <p:spPr>
          <a:xfrm>
            <a:off x="1228725" y="1974322"/>
            <a:ext cx="10058400" cy="4023360"/>
          </a:xfrm>
        </p:spPr>
        <p:txBody>
          <a:bodyPr/>
          <a:lstStyle/>
          <a:p>
            <a:endParaRPr lang="en-US" sz="3200" dirty="0" smtClean="0"/>
          </a:p>
          <a:p>
            <a:pPr marL="0" indent="0">
              <a:buNone/>
            </a:pPr>
            <a:endParaRPr lang="en-US" sz="3200" dirty="0"/>
          </a:p>
          <a:p>
            <a:endParaRPr lang="en-US" dirty="0"/>
          </a:p>
        </p:txBody>
      </p:sp>
      <p:graphicFrame>
        <p:nvGraphicFramePr>
          <p:cNvPr id="2" name="Diagram 1"/>
          <p:cNvGraphicFramePr/>
          <p:nvPr>
            <p:extLst>
              <p:ext uri="{D42A27DB-BD31-4B8C-83A1-F6EECF244321}">
                <p14:modId xmlns:p14="http://schemas.microsoft.com/office/powerpoint/2010/main" val="3635112101"/>
              </p:ext>
            </p:extLst>
          </p:nvPr>
        </p:nvGraphicFramePr>
        <p:xfrm>
          <a:off x="1845414" y="1737360"/>
          <a:ext cx="6793023" cy="4500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BA875541-8164-4CC7-9F2F-6F0C49BB858D}" type="slidenum">
              <a:rPr lang="en-US" smtClean="0"/>
              <a:pPr/>
              <a:t>13</a:t>
            </a:fld>
            <a:endParaRPr lang="en-US"/>
          </a:p>
        </p:txBody>
      </p:sp>
    </p:spTree>
    <p:custDataLst>
      <p:tags r:id="rId1"/>
    </p:custDataLst>
    <p:extLst>
      <p:ext uri="{BB962C8B-B14F-4D97-AF65-F5344CB8AC3E}">
        <p14:creationId xmlns:p14="http://schemas.microsoft.com/office/powerpoint/2010/main" val="23270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8E688B9E-3B5A-4439-B3B4-CAB5552C4190}"/>
                                            </p:graphicEl>
                                          </p:spTgt>
                                        </p:tgtEl>
                                        <p:attrNameLst>
                                          <p:attrName>style.visibility</p:attrName>
                                        </p:attrNameLst>
                                      </p:cBhvr>
                                      <p:to>
                                        <p:strVal val="visible"/>
                                      </p:to>
                                    </p:set>
                                    <p:anim calcmode="lin" valueType="num">
                                      <p:cBhvr>
                                        <p:cTn id="7" dur="500" fill="hold"/>
                                        <p:tgtEl>
                                          <p:spTgt spid="2">
                                            <p:graphicEl>
                                              <a:dgm id="{8E688B9E-3B5A-4439-B3B4-CAB5552C4190}"/>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8E688B9E-3B5A-4439-B3B4-CAB5552C4190}"/>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8E688B9E-3B5A-4439-B3B4-CAB5552C4190}"/>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A9868585-8926-4DDB-A48D-799681AE86C3}"/>
                                            </p:graphicEl>
                                          </p:spTgt>
                                        </p:tgtEl>
                                        <p:attrNameLst>
                                          <p:attrName>style.visibility</p:attrName>
                                        </p:attrNameLst>
                                      </p:cBhvr>
                                      <p:to>
                                        <p:strVal val="visible"/>
                                      </p:to>
                                    </p:set>
                                    <p:anim calcmode="lin" valueType="num">
                                      <p:cBhvr>
                                        <p:cTn id="14" dur="500" fill="hold"/>
                                        <p:tgtEl>
                                          <p:spTgt spid="2">
                                            <p:graphicEl>
                                              <a:dgm id="{A9868585-8926-4DDB-A48D-799681AE86C3}"/>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A9868585-8926-4DDB-A48D-799681AE86C3}"/>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A9868585-8926-4DDB-A48D-799681AE86C3}"/>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042C9528-3CA4-4474-8694-A068DCCAB9DC}"/>
                                            </p:graphicEl>
                                          </p:spTgt>
                                        </p:tgtEl>
                                        <p:attrNameLst>
                                          <p:attrName>style.visibility</p:attrName>
                                        </p:attrNameLst>
                                      </p:cBhvr>
                                      <p:to>
                                        <p:strVal val="visible"/>
                                      </p:to>
                                    </p:set>
                                    <p:anim calcmode="lin" valueType="num">
                                      <p:cBhvr>
                                        <p:cTn id="19" dur="500" fill="hold"/>
                                        <p:tgtEl>
                                          <p:spTgt spid="2">
                                            <p:graphicEl>
                                              <a:dgm id="{042C9528-3CA4-4474-8694-A068DCCAB9DC}"/>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042C9528-3CA4-4474-8694-A068DCCAB9DC}"/>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042C9528-3CA4-4474-8694-A068DCCAB9D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6D79F714-E86D-4B4B-A718-CFB1CE660656}"/>
                                            </p:graphicEl>
                                          </p:spTgt>
                                        </p:tgtEl>
                                        <p:attrNameLst>
                                          <p:attrName>style.visibility</p:attrName>
                                        </p:attrNameLst>
                                      </p:cBhvr>
                                      <p:to>
                                        <p:strVal val="visible"/>
                                      </p:to>
                                    </p:set>
                                    <p:anim calcmode="lin" valueType="num">
                                      <p:cBhvr>
                                        <p:cTn id="26" dur="500" fill="hold"/>
                                        <p:tgtEl>
                                          <p:spTgt spid="2">
                                            <p:graphicEl>
                                              <a:dgm id="{6D79F714-E86D-4B4B-A718-CFB1CE660656}"/>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6D79F714-E86D-4B4B-A718-CFB1CE660656}"/>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6D79F714-E86D-4B4B-A718-CFB1CE660656}"/>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9A98344A-A96A-49F5-8090-0228CEC452BF}"/>
                                            </p:graphicEl>
                                          </p:spTgt>
                                        </p:tgtEl>
                                        <p:attrNameLst>
                                          <p:attrName>style.visibility</p:attrName>
                                        </p:attrNameLst>
                                      </p:cBhvr>
                                      <p:to>
                                        <p:strVal val="visible"/>
                                      </p:to>
                                    </p:set>
                                    <p:anim calcmode="lin" valueType="num">
                                      <p:cBhvr>
                                        <p:cTn id="31" dur="500" fill="hold"/>
                                        <p:tgtEl>
                                          <p:spTgt spid="2">
                                            <p:graphicEl>
                                              <a:dgm id="{9A98344A-A96A-49F5-8090-0228CEC452BF}"/>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9A98344A-A96A-49F5-8090-0228CEC452BF}"/>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9A98344A-A96A-49F5-8090-0228CEC452BF}"/>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D4D0831B-602B-4BFB-9F41-DEA624162D60}"/>
                                            </p:graphicEl>
                                          </p:spTgt>
                                        </p:tgtEl>
                                        <p:attrNameLst>
                                          <p:attrName>style.visibility</p:attrName>
                                        </p:attrNameLst>
                                      </p:cBhvr>
                                      <p:to>
                                        <p:strVal val="visible"/>
                                      </p:to>
                                    </p:set>
                                    <p:anim calcmode="lin" valueType="num">
                                      <p:cBhvr>
                                        <p:cTn id="38" dur="500" fill="hold"/>
                                        <p:tgtEl>
                                          <p:spTgt spid="2">
                                            <p:graphicEl>
                                              <a:dgm id="{D4D0831B-602B-4BFB-9F41-DEA624162D60}"/>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D4D0831B-602B-4BFB-9F41-DEA624162D60}"/>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D4D0831B-602B-4BFB-9F41-DEA624162D60}"/>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graphicEl>
                                              <a:dgm id="{0B150BE4-CE59-4840-919D-8C55BDC3A847}"/>
                                            </p:graphicEl>
                                          </p:spTgt>
                                        </p:tgtEl>
                                        <p:attrNameLst>
                                          <p:attrName>style.visibility</p:attrName>
                                        </p:attrNameLst>
                                      </p:cBhvr>
                                      <p:to>
                                        <p:strVal val="visible"/>
                                      </p:to>
                                    </p:set>
                                    <p:anim calcmode="lin" valueType="num">
                                      <p:cBhvr>
                                        <p:cTn id="43" dur="500" fill="hold"/>
                                        <p:tgtEl>
                                          <p:spTgt spid="2">
                                            <p:graphicEl>
                                              <a:dgm id="{0B150BE4-CE59-4840-919D-8C55BDC3A84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0B150BE4-CE59-4840-919D-8C55BDC3A84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0B150BE4-CE59-4840-919D-8C55BDC3A8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dynamics of domestic violence?</a:t>
            </a:r>
            <a:endParaRPr lang="en-US" dirty="0"/>
          </a:p>
        </p:txBody>
      </p:sp>
      <p:pic>
        <p:nvPicPr>
          <p:cNvPr id="4" name="Content Placeholder 3"/>
          <p:cNvPicPr>
            <a:picLocks noGrp="1" noChangeAspect="1"/>
          </p:cNvPicPr>
          <p:nvPr>
            <p:ph idx="1"/>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30630" y="2074863"/>
            <a:ext cx="4022725" cy="4022725"/>
          </a:xfrm>
        </p:spPr>
      </p:pic>
      <p:sp>
        <p:nvSpPr>
          <p:cNvPr id="5" name="TextBox 4"/>
          <p:cNvSpPr txBox="1"/>
          <p:nvPr/>
        </p:nvSpPr>
        <p:spPr>
          <a:xfrm>
            <a:off x="5554980" y="3221673"/>
            <a:ext cx="5600700" cy="1323439"/>
          </a:xfrm>
          <a:prstGeom prst="rect">
            <a:avLst/>
          </a:prstGeom>
          <a:noFill/>
        </p:spPr>
        <p:txBody>
          <a:bodyPr wrap="square" rtlCol="0">
            <a:spAutoFit/>
          </a:bodyPr>
          <a:lstStyle/>
          <a:p>
            <a:r>
              <a:rPr lang="en-US" sz="4000" i="1" dirty="0" smtClean="0">
                <a:solidFill>
                  <a:schemeClr val="bg2">
                    <a:lumMod val="75000"/>
                    <a:lumOff val="25000"/>
                  </a:schemeClr>
                </a:solidFill>
              </a:rPr>
              <a:t>how might abusers exert power and control? </a:t>
            </a:r>
            <a:endParaRPr lang="en-US" sz="4000" i="1" dirty="0">
              <a:solidFill>
                <a:schemeClr val="bg2">
                  <a:lumMod val="75000"/>
                  <a:lumOff val="25000"/>
                </a:schemeClr>
              </a:solidFill>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14</a:t>
            </a:fld>
            <a:endParaRPr lang="en-US"/>
          </a:p>
        </p:txBody>
      </p:sp>
    </p:spTree>
    <p:custDataLst>
      <p:tags r:id="rId1"/>
    </p:custDataLst>
    <p:extLst>
      <p:ext uri="{BB962C8B-B14F-4D97-AF65-F5344CB8AC3E}">
        <p14:creationId xmlns:p14="http://schemas.microsoft.com/office/powerpoint/2010/main" val="15244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460" r="515" b="15279"/>
          <a:stretch/>
        </p:blipFill>
        <p:spPr>
          <a:xfrm>
            <a:off x="2059021" y="67101"/>
            <a:ext cx="8036057" cy="6255327"/>
          </a:xfrm>
          <a:prstGeom prst="rect">
            <a:avLst/>
          </a:prstGeom>
        </p:spPr>
      </p:pic>
      <p:sp>
        <p:nvSpPr>
          <p:cNvPr id="11" name="Flowchart: Manual Operation 7"/>
          <p:cNvSpPr/>
          <p:nvPr/>
        </p:nvSpPr>
        <p:spPr>
          <a:xfrm rot="9399259">
            <a:off x="5693172" y="4400250"/>
            <a:ext cx="2269864" cy="226070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7"/>
          <p:cNvSpPr/>
          <p:nvPr/>
        </p:nvSpPr>
        <p:spPr>
          <a:xfrm rot="17342036">
            <a:off x="3188699" y="1841876"/>
            <a:ext cx="2370129" cy="226699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7"/>
          <p:cNvSpPr/>
          <p:nvPr/>
        </p:nvSpPr>
        <p:spPr>
          <a:xfrm rot="20115412">
            <a:off x="4245026" y="867898"/>
            <a:ext cx="2368806" cy="223418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7"/>
          <p:cNvSpPr/>
          <p:nvPr/>
        </p:nvSpPr>
        <p:spPr>
          <a:xfrm rot="1191814">
            <a:off x="5696698" y="894788"/>
            <a:ext cx="2375563" cy="22417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rot="3936069">
            <a:off x="6734818" y="1927452"/>
            <a:ext cx="2314611" cy="227182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7"/>
          <p:cNvSpPr/>
          <p:nvPr/>
        </p:nvSpPr>
        <p:spPr>
          <a:xfrm rot="6638252">
            <a:off x="6759564" y="3377895"/>
            <a:ext cx="2256314" cy="229072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7"/>
          <p:cNvSpPr/>
          <p:nvPr/>
        </p:nvSpPr>
        <p:spPr>
          <a:xfrm rot="14713761">
            <a:off x="3185398" y="3324887"/>
            <a:ext cx="2309759" cy="226543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7"/>
          <p:cNvSpPr/>
          <p:nvPr/>
        </p:nvSpPr>
        <p:spPr>
          <a:xfrm rot="11970861">
            <a:off x="4171818" y="4402363"/>
            <a:ext cx="2366747" cy="218909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790"/>
              <a:gd name="connsiteY0" fmla="*/ 593 h 10000"/>
              <a:gd name="connsiteX1" fmla="*/ 10790 w 10790"/>
              <a:gd name="connsiteY1" fmla="*/ 0 h 10000"/>
              <a:gd name="connsiteX2" fmla="*/ 8790 w 10790"/>
              <a:gd name="connsiteY2" fmla="*/ 10000 h 10000"/>
              <a:gd name="connsiteX3" fmla="*/ 2790 w 10790"/>
              <a:gd name="connsiteY3" fmla="*/ 10000 h 10000"/>
              <a:gd name="connsiteX4" fmla="*/ 0 w 10790"/>
              <a:gd name="connsiteY4" fmla="*/ 593 h 10000"/>
              <a:gd name="connsiteX0" fmla="*/ 0 w 11613"/>
              <a:gd name="connsiteY0" fmla="*/ 0 h 9407"/>
              <a:gd name="connsiteX1" fmla="*/ 11613 w 11613"/>
              <a:gd name="connsiteY1" fmla="*/ 583 h 9407"/>
              <a:gd name="connsiteX2" fmla="*/ 8790 w 11613"/>
              <a:gd name="connsiteY2" fmla="*/ 9407 h 9407"/>
              <a:gd name="connsiteX3" fmla="*/ 2790 w 11613"/>
              <a:gd name="connsiteY3" fmla="*/ 9407 h 9407"/>
              <a:gd name="connsiteX4" fmla="*/ 0 w 11613"/>
              <a:gd name="connsiteY4" fmla="*/ 0 h 9407"/>
              <a:gd name="connsiteX0" fmla="*/ 0 w 10000"/>
              <a:gd name="connsiteY0" fmla="*/ 0 h 11444"/>
              <a:gd name="connsiteX1" fmla="*/ 10000 w 10000"/>
              <a:gd name="connsiteY1" fmla="*/ 620 h 11444"/>
              <a:gd name="connsiteX2" fmla="*/ 6021 w 10000"/>
              <a:gd name="connsiteY2" fmla="*/ 11444 h 11444"/>
              <a:gd name="connsiteX3" fmla="*/ 2402 w 10000"/>
              <a:gd name="connsiteY3" fmla="*/ 10000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24 w 10000"/>
              <a:gd name="connsiteY3" fmla="*/ 1115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0 h 11444"/>
              <a:gd name="connsiteX1" fmla="*/ 10000 w 10000"/>
              <a:gd name="connsiteY1" fmla="*/ 620 h 11444"/>
              <a:gd name="connsiteX2" fmla="*/ 6021 w 10000"/>
              <a:gd name="connsiteY2" fmla="*/ 11444 h 11444"/>
              <a:gd name="connsiteX3" fmla="*/ 3366 w 10000"/>
              <a:gd name="connsiteY3" fmla="*/ 11435 h 11444"/>
              <a:gd name="connsiteX4" fmla="*/ 0 w 10000"/>
              <a:gd name="connsiteY4" fmla="*/ 0 h 11444"/>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872 h 12316"/>
              <a:gd name="connsiteX1" fmla="*/ 10000 w 10000"/>
              <a:gd name="connsiteY1" fmla="*/ 1492 h 12316"/>
              <a:gd name="connsiteX2" fmla="*/ 6021 w 10000"/>
              <a:gd name="connsiteY2" fmla="*/ 12316 h 12316"/>
              <a:gd name="connsiteX3" fmla="*/ 3366 w 10000"/>
              <a:gd name="connsiteY3" fmla="*/ 12307 h 12316"/>
              <a:gd name="connsiteX4" fmla="*/ 0 w 10000"/>
              <a:gd name="connsiteY4" fmla="*/ 872 h 12316"/>
              <a:gd name="connsiteX0" fmla="*/ 0 w 10000"/>
              <a:gd name="connsiteY0" fmla="*/ 1054 h 12498"/>
              <a:gd name="connsiteX1" fmla="*/ 10000 w 10000"/>
              <a:gd name="connsiteY1" fmla="*/ 1674 h 12498"/>
              <a:gd name="connsiteX2" fmla="*/ 6021 w 10000"/>
              <a:gd name="connsiteY2" fmla="*/ 12498 h 12498"/>
              <a:gd name="connsiteX3" fmla="*/ 3366 w 10000"/>
              <a:gd name="connsiteY3" fmla="*/ 12489 h 12498"/>
              <a:gd name="connsiteX4" fmla="*/ 0 w 10000"/>
              <a:gd name="connsiteY4" fmla="*/ 1054 h 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498">
                <a:moveTo>
                  <a:pt x="0" y="1054"/>
                </a:moveTo>
                <a:cubicBezTo>
                  <a:pt x="4178" y="-1138"/>
                  <a:pt x="8706" y="599"/>
                  <a:pt x="10000" y="1674"/>
                </a:cubicBezTo>
                <a:lnTo>
                  <a:pt x="6021" y="12498"/>
                </a:lnTo>
                <a:cubicBezTo>
                  <a:pt x="4843" y="12204"/>
                  <a:pt x="4664" y="12231"/>
                  <a:pt x="3366" y="12489"/>
                </a:cubicBezTo>
                <a:lnTo>
                  <a:pt x="0" y="1054"/>
                </a:lnTo>
                <a:close/>
              </a:path>
            </a:pathLst>
          </a:custGeom>
          <a:solidFill>
            <a:schemeClr val="accent4">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332277" y="6397096"/>
            <a:ext cx="3649674" cy="432328"/>
          </a:xfrm>
          <a:prstGeom prst="rect">
            <a:avLst/>
          </a:prstGeom>
          <a:solidFill>
            <a:schemeClr val="tx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Flowchart: Connector 17"/>
          <p:cNvSpPr/>
          <p:nvPr/>
        </p:nvSpPr>
        <p:spPr>
          <a:xfrm>
            <a:off x="5313884" y="2908671"/>
            <a:ext cx="1658772" cy="1683466"/>
          </a:xfrm>
          <a:prstGeom prst="flowChartConnector">
            <a:avLst/>
          </a:prstGeom>
          <a:solidFill>
            <a:schemeClr val="accent4">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8373" y="6045555"/>
            <a:ext cx="10461812" cy="1014380"/>
          </a:xfrm>
          <a:prstGeom prst="rect">
            <a:avLst/>
          </a:prstGeom>
        </p:spPr>
        <p:txBody>
          <a:bodyPr wrap="square">
            <a:spAutoFit/>
          </a:bodyPr>
          <a:lstStyle/>
          <a:p>
            <a:pPr marL="285750" indent="-285750">
              <a:lnSpc>
                <a:spcPct val="107000"/>
              </a:lnSpc>
              <a:buFont typeface="Wingdings" panose="05000000000000000000" pitchFamily="2" charset="2"/>
              <a:buChar char="§"/>
            </a:pPr>
            <a:endParaRPr lang="en-US" sz="1400" dirty="0">
              <a:latin typeface="+mj-lt"/>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1400" i="1" dirty="0">
              <a:latin typeface="+mj-lt"/>
              <a:ea typeface="Times New Roman" panose="02020603050405020304" pitchFamily="18" charset="0"/>
              <a:cs typeface="Times New Roman" panose="02020603050405020304" pitchFamily="18" charset="0"/>
            </a:endParaRPr>
          </a:p>
          <a:p>
            <a:pPr lvl="1">
              <a:lnSpc>
                <a:spcPct val="107000"/>
              </a:lnSpc>
            </a:pPr>
            <a:r>
              <a:rPr lang="en-US" sz="1400" i="1" dirty="0" smtClean="0">
                <a:ea typeface="Times New Roman" panose="02020603050405020304" pitchFamily="18" charset="0"/>
                <a:cs typeface="Times New Roman" panose="02020603050405020304" pitchFamily="18" charset="0"/>
              </a:rPr>
              <a:t>The Domestic Abuse </a:t>
            </a:r>
            <a:r>
              <a:rPr lang="en-US" sz="1400" i="1" dirty="0">
                <a:ea typeface="Times New Roman" panose="02020603050405020304" pitchFamily="18" charset="0"/>
                <a:cs typeface="Times New Roman" panose="02020603050405020304" pitchFamily="18" charset="0"/>
              </a:rPr>
              <a:t>Intervention </a:t>
            </a:r>
            <a:r>
              <a:rPr lang="en-US" sz="1400" i="1" dirty="0" smtClean="0">
                <a:ea typeface="Times New Roman" panose="02020603050405020304" pitchFamily="18" charset="0"/>
                <a:cs typeface="Times New Roman" panose="02020603050405020304" pitchFamily="18" charset="0"/>
              </a:rPr>
              <a:t>Model, </a:t>
            </a:r>
            <a:r>
              <a:rPr lang="en-US" sz="1400" i="1" dirty="0" smtClean="0">
                <a:ea typeface="Times New Roman" panose="02020603050405020304" pitchFamily="18" charset="0"/>
                <a:cs typeface="Times New Roman" panose="02020603050405020304" pitchFamily="18" charset="0"/>
                <a:hlinkClick r:id="rId5"/>
              </a:rPr>
              <a:t>http</a:t>
            </a:r>
            <a:r>
              <a:rPr lang="en-US" sz="1400" i="1" dirty="0">
                <a:ea typeface="Times New Roman" panose="02020603050405020304" pitchFamily="18" charset="0"/>
                <a:cs typeface="Times New Roman" panose="02020603050405020304" pitchFamily="18" charset="0"/>
                <a:hlinkClick r:id="rId5"/>
              </a:rPr>
              <a:t>://</a:t>
            </a:r>
            <a:r>
              <a:rPr lang="en-US" sz="1400" i="1" dirty="0" smtClean="0">
                <a:ea typeface="Times New Roman" panose="02020603050405020304" pitchFamily="18" charset="0"/>
                <a:cs typeface="Times New Roman" panose="02020603050405020304" pitchFamily="18" charset="0"/>
                <a:hlinkClick r:id="rId5"/>
              </a:rPr>
              <a:t>www.theduluthmodel.org</a:t>
            </a:r>
            <a:r>
              <a:rPr lang="en-US" sz="1400" i="1" dirty="0" smtClean="0">
                <a:ea typeface="Times New Roman" panose="02020603050405020304" pitchFamily="18" charset="0"/>
                <a:cs typeface="Times New Roman" panose="02020603050405020304" pitchFamily="18" charset="0"/>
              </a:rPr>
              <a:t> </a:t>
            </a:r>
            <a:r>
              <a:rPr lang="en-US" altLang="en-US" sz="1400" dirty="0"/>
              <a:t>202 East Superior </a:t>
            </a:r>
            <a:r>
              <a:rPr lang="en-US" altLang="en-US" sz="1400" dirty="0" smtClean="0"/>
              <a:t>Street, Duluth MN </a:t>
            </a:r>
            <a:endParaRPr lang="en-US" altLang="en-US" sz="1400" dirty="0"/>
          </a:p>
          <a:p>
            <a:pPr marR="0" lvl="1">
              <a:lnSpc>
                <a:spcPct val="107000"/>
              </a:lnSpc>
              <a:spcBef>
                <a:spcPts val="0"/>
              </a:spcBef>
              <a:spcAft>
                <a:spcPts val="0"/>
              </a:spcAft>
            </a:pPr>
            <a:r>
              <a:rPr lang="en-US" sz="1400" i="1" dirty="0" smtClean="0">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p:txBody>
      </p:sp>
      <p:sp>
        <p:nvSpPr>
          <p:cNvPr id="2" name="TextBox 1"/>
          <p:cNvSpPr txBox="1"/>
          <p:nvPr/>
        </p:nvSpPr>
        <p:spPr>
          <a:xfrm>
            <a:off x="197507" y="210440"/>
            <a:ext cx="3476374" cy="1754326"/>
          </a:xfrm>
          <a:prstGeom prst="rect">
            <a:avLst/>
          </a:prstGeom>
          <a:noFill/>
        </p:spPr>
        <p:txBody>
          <a:bodyPr wrap="square" rtlCol="0">
            <a:spAutoFit/>
          </a:bodyPr>
          <a:lstStyle/>
          <a:p>
            <a:r>
              <a:rPr lang="en-US" sz="3600" dirty="0" smtClean="0"/>
              <a:t>Power &amp; Control </a:t>
            </a:r>
            <a:br>
              <a:rPr lang="en-US" sz="3600" dirty="0" smtClean="0"/>
            </a:br>
            <a:r>
              <a:rPr lang="en-US" sz="3600" dirty="0" smtClean="0"/>
              <a:t>Wheel</a:t>
            </a:r>
          </a:p>
          <a:p>
            <a:endParaRPr lang="en-US" sz="3600" dirty="0"/>
          </a:p>
        </p:txBody>
      </p:sp>
      <p:sp>
        <p:nvSpPr>
          <p:cNvPr id="13" name="Slide Number Placeholder 12"/>
          <p:cNvSpPr>
            <a:spLocks noGrp="1"/>
          </p:cNvSpPr>
          <p:nvPr>
            <p:ph type="sldNum" sz="quarter" idx="12"/>
          </p:nvPr>
        </p:nvSpPr>
        <p:spPr/>
        <p:txBody>
          <a:bodyPr/>
          <a:lstStyle/>
          <a:p>
            <a:fld id="{BA875541-8164-4CC7-9F2F-6F0C49BB858D}" type="slidenum">
              <a:rPr lang="en-US" smtClean="0"/>
              <a:pPr/>
              <a:t>15</a:t>
            </a:fld>
            <a:endParaRPr lang="en-US"/>
          </a:p>
        </p:txBody>
      </p:sp>
    </p:spTree>
    <p:custDataLst>
      <p:tags r:id="rId1"/>
    </p:custDataLst>
    <p:extLst>
      <p:ext uri="{BB962C8B-B14F-4D97-AF65-F5344CB8AC3E}">
        <p14:creationId xmlns:p14="http://schemas.microsoft.com/office/powerpoint/2010/main" val="40023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P spid="8" grpId="0" animBg="1"/>
      <p:bldP spid="9" grpId="0" animBg="1"/>
      <p:bldP spid="10" grpId="0" animBg="1"/>
      <p:bldP spid="12"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10807" y="4251351"/>
            <a:ext cx="1809598" cy="1809598"/>
          </a:xfrm>
          <a:prstGeom prst="rect">
            <a:avLst/>
          </a:prstGeom>
          <a:ln w="3175">
            <a:solidFill>
              <a:schemeClr val="tx1"/>
            </a:solidFill>
          </a:ln>
        </p:spPr>
      </p:pic>
      <p:sp>
        <p:nvSpPr>
          <p:cNvPr id="2" name="Title 1"/>
          <p:cNvSpPr>
            <a:spLocks noGrp="1"/>
          </p:cNvSpPr>
          <p:nvPr>
            <p:ph type="title"/>
          </p:nvPr>
        </p:nvSpPr>
        <p:spPr>
          <a:xfrm>
            <a:off x="1219519" y="360191"/>
            <a:ext cx="10058400" cy="1450757"/>
          </a:xfrm>
        </p:spPr>
        <p:txBody>
          <a:bodyPr/>
          <a:lstStyle/>
          <a:p>
            <a:r>
              <a:rPr lang="en-US" dirty="0" smtClean="0"/>
              <a:t>Technology to abuse</a:t>
            </a:r>
            <a:endParaRPr lang="en-US" dirty="0"/>
          </a:p>
        </p:txBody>
      </p:sp>
      <p:grpSp>
        <p:nvGrpSpPr>
          <p:cNvPr id="16" name="Group 15"/>
          <p:cNvGrpSpPr/>
          <p:nvPr/>
        </p:nvGrpSpPr>
        <p:grpSpPr>
          <a:xfrm>
            <a:off x="6155252" y="4251351"/>
            <a:ext cx="1809598" cy="1809598"/>
            <a:chOff x="6112722" y="4160459"/>
            <a:chExt cx="1809598" cy="1809598"/>
          </a:xfrm>
        </p:grpSpPr>
        <p:sp>
          <p:nvSpPr>
            <p:cNvPr id="14" name="Rectangle 13"/>
            <p:cNvSpPr/>
            <p:nvPr/>
          </p:nvSpPr>
          <p:spPr>
            <a:xfrm>
              <a:off x="6112722" y="4160459"/>
              <a:ext cx="1809598" cy="1809598"/>
            </a:xfrm>
            <a:prstGeom prst="rect">
              <a:avLst/>
            </a:prstGeom>
            <a:solidFill>
              <a:srgbClr val="5987C5"/>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ln w="3175">
                  <a:solidFill>
                    <a:schemeClr val="tx1"/>
                  </a:solidFill>
                </a:ln>
              </a:endParaRPr>
            </a:p>
          </p:txBody>
        </p:sp>
        <p:pic>
          <p:nvPicPr>
            <p:cNvPr id="9" name="Picture 8"/>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06189" y="4291393"/>
              <a:ext cx="1716131" cy="1678664"/>
            </a:xfrm>
            <a:prstGeom prst="rect">
              <a:avLst/>
            </a:prstGeom>
          </p:spPr>
        </p:pic>
      </p:grpSp>
      <p:grpSp>
        <p:nvGrpSpPr>
          <p:cNvPr id="19" name="Group 18"/>
          <p:cNvGrpSpPr/>
          <p:nvPr/>
        </p:nvGrpSpPr>
        <p:grpSpPr>
          <a:xfrm>
            <a:off x="1841669" y="2012571"/>
            <a:ext cx="1976113" cy="1976113"/>
            <a:chOff x="2905915" y="4142668"/>
            <a:chExt cx="1976113" cy="1976113"/>
          </a:xfrm>
        </p:grpSpPr>
        <p:sp>
          <p:nvSpPr>
            <p:cNvPr id="17" name="Rectangle 16"/>
            <p:cNvSpPr/>
            <p:nvPr/>
          </p:nvSpPr>
          <p:spPr>
            <a:xfrm>
              <a:off x="2905915" y="4189590"/>
              <a:ext cx="1878736" cy="1809598"/>
            </a:xfrm>
            <a:prstGeom prst="rect">
              <a:avLst/>
            </a:prstGeom>
            <a:solidFill>
              <a:srgbClr val="5987C5"/>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ln w="3175">
                  <a:solidFill>
                    <a:schemeClr val="tx1"/>
                  </a:solidFill>
                </a:ln>
              </a:endParaRPr>
            </a:p>
          </p:txBody>
        </p:sp>
        <p:pic>
          <p:nvPicPr>
            <p:cNvPr id="18" name="Content Placeholder 5"/>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05915" y="4142668"/>
              <a:ext cx="1976113" cy="1976113"/>
            </a:xfrm>
            <a:prstGeom prst="rect">
              <a:avLst/>
            </a:prstGeom>
          </p:spPr>
        </p:pic>
      </p:grpSp>
      <p:grpSp>
        <p:nvGrpSpPr>
          <p:cNvPr id="24" name="Group 23"/>
          <p:cNvGrpSpPr/>
          <p:nvPr/>
        </p:nvGrpSpPr>
        <p:grpSpPr>
          <a:xfrm>
            <a:off x="5966882" y="2033779"/>
            <a:ext cx="2075621" cy="2075621"/>
            <a:chOff x="4737954" y="1934560"/>
            <a:chExt cx="2075621" cy="2075621"/>
          </a:xfrm>
        </p:grpSpPr>
        <p:sp>
          <p:nvSpPr>
            <p:cNvPr id="21" name="Rectangle 20"/>
            <p:cNvSpPr/>
            <p:nvPr/>
          </p:nvSpPr>
          <p:spPr>
            <a:xfrm>
              <a:off x="4870966" y="2003383"/>
              <a:ext cx="1809598" cy="1809598"/>
            </a:xfrm>
            <a:prstGeom prst="rect">
              <a:avLst/>
            </a:prstGeom>
            <a:solidFill>
              <a:schemeClr val="accent3"/>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ln w="3175">
                  <a:solidFill>
                    <a:schemeClr val="tx1"/>
                  </a:solidFill>
                </a:ln>
              </a:endParaRPr>
            </a:p>
          </p:txBody>
        </p:sp>
        <p:pic>
          <p:nvPicPr>
            <p:cNvPr id="22" name="Picture 21"/>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37954" y="1934560"/>
              <a:ext cx="2075621" cy="2075621"/>
            </a:xfrm>
            <a:prstGeom prst="rect">
              <a:avLst/>
            </a:prstGeom>
          </p:spPr>
        </p:pic>
      </p:grpSp>
      <p:sp>
        <p:nvSpPr>
          <p:cNvPr id="25" name="TextBox 24"/>
          <p:cNvSpPr txBox="1"/>
          <p:nvPr/>
        </p:nvSpPr>
        <p:spPr>
          <a:xfrm>
            <a:off x="3853221" y="2715012"/>
            <a:ext cx="2113661" cy="584775"/>
          </a:xfrm>
          <a:prstGeom prst="rect">
            <a:avLst/>
          </a:prstGeom>
          <a:noFill/>
        </p:spPr>
        <p:txBody>
          <a:bodyPr wrap="square" rtlCol="0">
            <a:spAutoFit/>
          </a:bodyPr>
          <a:lstStyle/>
          <a:p>
            <a:r>
              <a:rPr lang="en-US" sz="3200" dirty="0" smtClean="0"/>
              <a:t>Threats</a:t>
            </a:r>
            <a:endParaRPr lang="en-US" sz="3200" dirty="0"/>
          </a:p>
        </p:txBody>
      </p:sp>
      <p:sp>
        <p:nvSpPr>
          <p:cNvPr id="26" name="TextBox 25"/>
          <p:cNvSpPr txBox="1"/>
          <p:nvPr/>
        </p:nvSpPr>
        <p:spPr>
          <a:xfrm>
            <a:off x="3853221" y="4929229"/>
            <a:ext cx="2113661" cy="584775"/>
          </a:xfrm>
          <a:prstGeom prst="rect">
            <a:avLst/>
          </a:prstGeom>
          <a:noFill/>
        </p:spPr>
        <p:txBody>
          <a:bodyPr wrap="square" rtlCol="0">
            <a:spAutoFit/>
          </a:bodyPr>
          <a:lstStyle/>
          <a:p>
            <a:r>
              <a:rPr lang="en-US" sz="3200" dirty="0" smtClean="0"/>
              <a:t>Stalk</a:t>
            </a:r>
            <a:endParaRPr lang="en-US" sz="3200" dirty="0"/>
          </a:p>
        </p:txBody>
      </p:sp>
      <p:sp>
        <p:nvSpPr>
          <p:cNvPr id="27" name="TextBox 26"/>
          <p:cNvSpPr txBox="1"/>
          <p:nvPr/>
        </p:nvSpPr>
        <p:spPr>
          <a:xfrm>
            <a:off x="8153220" y="2715013"/>
            <a:ext cx="2113661" cy="584775"/>
          </a:xfrm>
          <a:prstGeom prst="rect">
            <a:avLst/>
          </a:prstGeom>
          <a:noFill/>
        </p:spPr>
        <p:txBody>
          <a:bodyPr wrap="square" rtlCol="0">
            <a:spAutoFit/>
          </a:bodyPr>
          <a:lstStyle/>
          <a:p>
            <a:r>
              <a:rPr lang="en-US" sz="3200" dirty="0" smtClean="0"/>
              <a:t>Monitor</a:t>
            </a:r>
            <a:endParaRPr lang="en-US" sz="3200" dirty="0"/>
          </a:p>
        </p:txBody>
      </p:sp>
      <p:sp>
        <p:nvSpPr>
          <p:cNvPr id="28" name="TextBox 27"/>
          <p:cNvSpPr txBox="1"/>
          <p:nvPr/>
        </p:nvSpPr>
        <p:spPr>
          <a:xfrm>
            <a:off x="8153220" y="4929229"/>
            <a:ext cx="2643269" cy="584775"/>
          </a:xfrm>
          <a:prstGeom prst="rect">
            <a:avLst/>
          </a:prstGeom>
          <a:noFill/>
        </p:spPr>
        <p:txBody>
          <a:bodyPr wrap="square" rtlCol="0">
            <a:spAutoFit/>
          </a:bodyPr>
          <a:lstStyle/>
          <a:p>
            <a:r>
              <a:rPr lang="en-US" sz="3200" dirty="0" smtClean="0"/>
              <a:t>Impersonate</a:t>
            </a:r>
            <a:endParaRPr lang="en-US" sz="3200" dirty="0"/>
          </a:p>
        </p:txBody>
      </p:sp>
      <p:sp>
        <p:nvSpPr>
          <p:cNvPr id="3" name="Slide Number Placeholder 2"/>
          <p:cNvSpPr>
            <a:spLocks noGrp="1"/>
          </p:cNvSpPr>
          <p:nvPr>
            <p:ph type="sldNum" sz="quarter" idx="12"/>
          </p:nvPr>
        </p:nvSpPr>
        <p:spPr/>
        <p:txBody>
          <a:bodyPr/>
          <a:lstStyle/>
          <a:p>
            <a:fld id="{BA875541-8164-4CC7-9F2F-6F0C49BB858D}" type="slidenum">
              <a:rPr lang="en-US" smtClean="0"/>
              <a:pPr/>
              <a:t>16</a:t>
            </a:fld>
            <a:endParaRPr lang="en-US"/>
          </a:p>
        </p:txBody>
      </p:sp>
    </p:spTree>
    <p:custDataLst>
      <p:tags r:id="rId1"/>
    </p:custDataLst>
    <p:extLst>
      <p:ext uri="{BB962C8B-B14F-4D97-AF65-F5344CB8AC3E}">
        <p14:creationId xmlns:p14="http://schemas.microsoft.com/office/powerpoint/2010/main" val="160799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lumMod val="75000"/>
                    <a:lumOff val="25000"/>
                  </a:schemeClr>
                </a:solidFill>
              </a:rPr>
              <a:t>Impacts of Domestic Violence</a:t>
            </a:r>
            <a:endParaRPr lang="en-US" sz="4400" dirty="0">
              <a:solidFill>
                <a:schemeClr val="bg2">
                  <a:lumMod val="75000"/>
                  <a:lumOff val="25000"/>
                </a:schemeClr>
              </a:solidFill>
            </a:endParaRPr>
          </a:p>
        </p:txBody>
      </p:sp>
      <p:sp>
        <p:nvSpPr>
          <p:cNvPr id="6" name="Content Placeholder 5"/>
          <p:cNvSpPr>
            <a:spLocks noGrp="1"/>
          </p:cNvSpPr>
          <p:nvPr>
            <p:ph idx="1"/>
          </p:nvPr>
        </p:nvSpPr>
        <p:spPr>
          <a:xfrm>
            <a:off x="1097280" y="2272884"/>
            <a:ext cx="9489440" cy="679260"/>
          </a:xfrm>
        </p:spPr>
        <p:txBody>
          <a:bodyPr>
            <a:noAutofit/>
          </a:bodyPr>
          <a:lstStyle/>
          <a:p>
            <a:pPr marL="0" lvl="1" indent="0">
              <a:buNone/>
            </a:pPr>
            <a:r>
              <a:rPr lang="en-US" sz="4000" dirty="0" smtClean="0">
                <a:solidFill>
                  <a:schemeClr val="accent4"/>
                </a:solidFill>
              </a:rPr>
              <a:t>64%</a:t>
            </a:r>
            <a:r>
              <a:rPr lang="en-US" sz="4000" dirty="0">
                <a:solidFill>
                  <a:schemeClr val="tx1"/>
                </a:solidFill>
              </a:rPr>
              <a:t> </a:t>
            </a:r>
            <a:r>
              <a:rPr lang="en-US" sz="4000" dirty="0" smtClean="0">
                <a:solidFill>
                  <a:schemeClr val="tx1"/>
                </a:solidFill>
              </a:rPr>
              <a:t> said abuse affected work </a:t>
            </a:r>
            <a:r>
              <a:rPr lang="en-US" sz="4000" dirty="0" smtClean="0">
                <a:solidFill>
                  <a:schemeClr val="tx1"/>
                </a:solidFill>
              </a:rPr>
              <a:t>performance</a:t>
            </a:r>
            <a:endParaRPr lang="en-US" sz="4000" dirty="0" smtClean="0">
              <a:solidFill>
                <a:schemeClr val="bg2">
                  <a:lumMod val="75000"/>
                  <a:lumOff val="25000"/>
                </a:schemeClr>
              </a:solidFill>
            </a:endParaRPr>
          </a:p>
        </p:txBody>
      </p:sp>
      <p:sp>
        <p:nvSpPr>
          <p:cNvPr id="3" name="Rectangle 2"/>
          <p:cNvSpPr/>
          <p:nvPr/>
        </p:nvSpPr>
        <p:spPr>
          <a:xfrm>
            <a:off x="1097280" y="3521530"/>
            <a:ext cx="8107363" cy="707886"/>
          </a:xfrm>
          <a:prstGeom prst="rect">
            <a:avLst/>
          </a:prstGeom>
        </p:spPr>
        <p:txBody>
          <a:bodyPr wrap="square">
            <a:spAutoFit/>
          </a:bodyPr>
          <a:lstStyle/>
          <a:p>
            <a:pPr marL="0" lvl="1">
              <a:buNone/>
            </a:pPr>
            <a:r>
              <a:rPr lang="en-US" sz="4000" dirty="0" smtClean="0">
                <a:solidFill>
                  <a:schemeClr val="accent4"/>
                </a:solidFill>
              </a:rPr>
              <a:t>26% </a:t>
            </a:r>
            <a:r>
              <a:rPr lang="en-US" sz="4000" dirty="0" smtClean="0"/>
              <a:t>experienced</a:t>
            </a:r>
            <a:r>
              <a:rPr lang="en-US" sz="4000" dirty="0" smtClean="0">
                <a:solidFill>
                  <a:schemeClr val="accent4"/>
                </a:solidFill>
              </a:rPr>
              <a:t> </a:t>
            </a:r>
            <a:r>
              <a:rPr lang="en-US" sz="4000" dirty="0" smtClean="0"/>
              <a:t>more </a:t>
            </a:r>
            <a:r>
              <a:rPr lang="en-US" sz="4000" dirty="0" smtClean="0"/>
              <a:t>absenteeism</a:t>
            </a:r>
            <a:endParaRPr lang="en-US" sz="4000" dirty="0">
              <a:solidFill>
                <a:schemeClr val="bg2">
                  <a:lumMod val="75000"/>
                  <a:lumOff val="25000"/>
                </a:schemeClr>
              </a:solidFill>
            </a:endParaRPr>
          </a:p>
        </p:txBody>
      </p:sp>
      <p:sp>
        <p:nvSpPr>
          <p:cNvPr id="4" name="Rectangle 3"/>
          <p:cNvSpPr/>
          <p:nvPr/>
        </p:nvSpPr>
        <p:spPr>
          <a:xfrm>
            <a:off x="1097280" y="4798803"/>
            <a:ext cx="9701349" cy="1323439"/>
          </a:xfrm>
          <a:prstGeom prst="rect">
            <a:avLst/>
          </a:prstGeom>
        </p:spPr>
        <p:txBody>
          <a:bodyPr wrap="square">
            <a:spAutoFit/>
          </a:bodyPr>
          <a:lstStyle/>
          <a:p>
            <a:pPr marL="0" lvl="1">
              <a:buNone/>
            </a:pPr>
            <a:r>
              <a:rPr lang="en-US" sz="4000" dirty="0" smtClean="0"/>
              <a:t>Victims more likely </a:t>
            </a:r>
            <a:r>
              <a:rPr lang="en-US" sz="4000" dirty="0"/>
              <a:t>to </a:t>
            </a:r>
            <a:r>
              <a:rPr lang="en-US" sz="4000" dirty="0" smtClean="0"/>
              <a:t>experience:</a:t>
            </a:r>
            <a:r>
              <a:rPr lang="en-US" sz="4000" dirty="0" smtClean="0">
                <a:solidFill>
                  <a:schemeClr val="accent4"/>
                </a:solidFill>
              </a:rPr>
              <a:t> </a:t>
            </a:r>
          </a:p>
          <a:p>
            <a:pPr marL="0" lvl="1">
              <a:buNone/>
            </a:pPr>
            <a:r>
              <a:rPr lang="en-US" sz="4000" dirty="0" smtClean="0">
                <a:solidFill>
                  <a:schemeClr val="accent4"/>
                </a:solidFill>
              </a:rPr>
              <a:t>stroke</a:t>
            </a:r>
            <a:r>
              <a:rPr lang="en-US" sz="4000" dirty="0">
                <a:solidFill>
                  <a:schemeClr val="accent4"/>
                </a:solidFill>
              </a:rPr>
              <a:t>, heart disease, asthma, heavy drinking</a:t>
            </a:r>
          </a:p>
        </p:txBody>
      </p:sp>
      <p:sp>
        <p:nvSpPr>
          <p:cNvPr id="9" name="Slide Number Placeholder 8"/>
          <p:cNvSpPr>
            <a:spLocks noGrp="1"/>
          </p:cNvSpPr>
          <p:nvPr>
            <p:ph type="sldNum" sz="quarter" idx="12"/>
          </p:nvPr>
        </p:nvSpPr>
        <p:spPr/>
        <p:txBody>
          <a:bodyPr/>
          <a:lstStyle/>
          <a:p>
            <a:fld id="{BA875541-8164-4CC7-9F2F-6F0C49BB858D}" type="slidenum">
              <a:rPr lang="en-US" smtClean="0"/>
              <a:pPr/>
              <a:t>17</a:t>
            </a:fld>
            <a:endParaRPr lang="en-US"/>
          </a:p>
        </p:txBody>
      </p:sp>
    </p:spTree>
    <p:custDataLst>
      <p:tags r:id="rId1"/>
    </p:custDataLst>
    <p:extLst>
      <p:ext uri="{BB962C8B-B14F-4D97-AF65-F5344CB8AC3E}">
        <p14:creationId xmlns:p14="http://schemas.microsoft.com/office/powerpoint/2010/main" val="23233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bg2">
                    <a:lumMod val="75000"/>
                    <a:lumOff val="25000"/>
                  </a:schemeClr>
                </a:solidFill>
              </a:rPr>
              <a:t>Signs in the </a:t>
            </a:r>
            <a:r>
              <a:rPr lang="en-US" sz="4400" dirty="0" smtClean="0">
                <a:solidFill>
                  <a:schemeClr val="bg2">
                    <a:lumMod val="75000"/>
                    <a:lumOff val="25000"/>
                  </a:schemeClr>
                </a:solidFill>
              </a:rPr>
              <a:t>Workplace</a:t>
            </a:r>
            <a:endParaRPr lang="en-US" sz="4400" dirty="0">
              <a:solidFill>
                <a:schemeClr val="bg2">
                  <a:lumMod val="75000"/>
                  <a:lumOff val="25000"/>
                </a:schemeClr>
              </a:solidFill>
              <a:latin typeface="Covered By Your Grace" pitchFamily="2" charset="0"/>
            </a:endParaRP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endParaRPr lang="en-US" dirty="0"/>
          </a:p>
          <a:p>
            <a:endParaRPr lang="en-US" dirty="0"/>
          </a:p>
        </p:txBody>
      </p:sp>
      <p:pic>
        <p:nvPicPr>
          <p:cNvPr id="4" name="Picture 3"/>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1945" y="2846245"/>
            <a:ext cx="2269473" cy="2269473"/>
          </a:xfrm>
          <a:prstGeom prst="rect">
            <a:avLst/>
          </a:prstGeom>
        </p:spPr>
      </p:pic>
      <p:pic>
        <p:nvPicPr>
          <p:cNvPr id="5" name="Picture 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390353" y="2956744"/>
            <a:ext cx="1967262" cy="1963362"/>
          </a:xfrm>
          <a:prstGeom prst="rect">
            <a:avLst/>
          </a:prstGeom>
        </p:spPr>
      </p:pic>
      <p:grpSp>
        <p:nvGrpSpPr>
          <p:cNvPr id="19" name="Group 18"/>
          <p:cNvGrpSpPr/>
          <p:nvPr/>
        </p:nvGrpSpPr>
        <p:grpSpPr>
          <a:xfrm>
            <a:off x="5842584" y="2956744"/>
            <a:ext cx="2894715" cy="1925060"/>
            <a:chOff x="9542714" y="3448080"/>
            <a:chExt cx="2894715" cy="1925060"/>
          </a:xfrm>
        </p:grpSpPr>
        <p:sp>
          <p:nvSpPr>
            <p:cNvPr id="15" name="Rounded Rectangle 14"/>
            <p:cNvSpPr/>
            <p:nvPr/>
          </p:nvSpPr>
          <p:spPr>
            <a:xfrm>
              <a:off x="9542714" y="3448080"/>
              <a:ext cx="2798142" cy="1925060"/>
            </a:xfrm>
            <a:prstGeom prst="roundRect">
              <a:avLst/>
            </a:prstGeom>
            <a:ln w="98425"/>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18" name="Group 17"/>
            <p:cNvGrpSpPr/>
            <p:nvPr/>
          </p:nvGrpSpPr>
          <p:grpSpPr>
            <a:xfrm>
              <a:off x="9639287" y="3534832"/>
              <a:ext cx="2798142" cy="1751555"/>
              <a:chOff x="6164943" y="2479067"/>
              <a:chExt cx="2798142" cy="1751555"/>
            </a:xfrm>
          </p:grpSpPr>
          <p:pic>
            <p:nvPicPr>
              <p:cNvPr id="7"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4226" y="2479067"/>
                <a:ext cx="937486" cy="937486"/>
              </a:xfrm>
              <a:prstGeom prst="rect">
                <a:avLst/>
              </a:prstGeom>
              <a:noFill/>
              <a:ln w="57150">
                <a:noFill/>
              </a:ln>
            </p:spPr>
          </p:pic>
          <p:pic>
            <p:nvPicPr>
              <p:cNvPr id="9"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9893" y="2480946"/>
                <a:ext cx="937486" cy="937486"/>
              </a:xfrm>
              <a:prstGeom prst="rect">
                <a:avLst/>
              </a:prstGeom>
              <a:noFill/>
              <a:ln w="57150">
                <a:noFill/>
              </a:ln>
            </p:spPr>
          </p:pic>
          <p:pic>
            <p:nvPicPr>
              <p:cNvPr id="10"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5599" y="2479067"/>
                <a:ext cx="937486" cy="937486"/>
              </a:xfrm>
              <a:prstGeom prst="rect">
                <a:avLst/>
              </a:prstGeom>
              <a:noFill/>
              <a:ln w="57150">
                <a:noFill/>
              </a:ln>
            </p:spPr>
          </p:pic>
          <p:pic>
            <p:nvPicPr>
              <p:cNvPr id="11"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4882" y="3086667"/>
                <a:ext cx="937486" cy="937486"/>
              </a:xfrm>
              <a:prstGeom prst="rect">
                <a:avLst/>
              </a:prstGeom>
              <a:noFill/>
              <a:ln w="57150">
                <a:noFill/>
              </a:ln>
            </p:spPr>
          </p:pic>
          <p:pic>
            <p:nvPicPr>
              <p:cNvPr id="12"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94709" y="3086667"/>
                <a:ext cx="937486" cy="937486"/>
              </a:xfrm>
              <a:prstGeom prst="rect">
                <a:avLst/>
              </a:prstGeom>
              <a:noFill/>
              <a:ln w="57150">
                <a:noFill/>
              </a:ln>
            </p:spPr>
          </p:pic>
          <p:pic>
            <p:nvPicPr>
              <p:cNvPr id="13"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4943" y="3293136"/>
                <a:ext cx="937486" cy="937486"/>
              </a:xfrm>
              <a:prstGeom prst="rect">
                <a:avLst/>
              </a:prstGeom>
              <a:noFill/>
              <a:ln w="57150">
                <a:noFill/>
              </a:ln>
            </p:spPr>
          </p:pic>
        </p:grpSp>
      </p:grpSp>
      <p:pic>
        <p:nvPicPr>
          <p:cNvPr id="20" name="Picture 19"/>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74723" y="2966864"/>
            <a:ext cx="2325773" cy="1935722"/>
          </a:xfrm>
          <a:prstGeom prst="rect">
            <a:avLst/>
          </a:prstGeo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fld id="{BA875541-8164-4CC7-9F2F-6F0C49BB858D}" type="slidenum">
              <a:rPr lang="en-US" smtClean="0"/>
              <a:pPr/>
              <a:t>18</a:t>
            </a:fld>
            <a:endParaRPr lang="en-US"/>
          </a:p>
        </p:txBody>
      </p:sp>
    </p:spTree>
    <p:custDataLst>
      <p:tags r:id="rId1"/>
    </p:custDataLst>
    <p:extLst>
      <p:ext uri="{BB962C8B-B14F-4D97-AF65-F5344CB8AC3E}">
        <p14:creationId xmlns:p14="http://schemas.microsoft.com/office/powerpoint/2010/main" val="350810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2958489181"/>
              </p:ext>
            </p:extLst>
          </p:nvPr>
        </p:nvGraphicFramePr>
        <p:xfrm>
          <a:off x="1343608" y="234474"/>
          <a:ext cx="9069355" cy="597971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BA875541-8164-4CC7-9F2F-6F0C49BB858D}" type="slidenum">
              <a:rPr lang="en-US" smtClean="0"/>
              <a:pPr/>
              <a:t>19</a:t>
            </a:fld>
            <a:endParaRPr lang="en-US"/>
          </a:p>
        </p:txBody>
      </p:sp>
    </p:spTree>
    <p:custDataLst>
      <p:tags r:id="rId1"/>
    </p:custDataLst>
    <p:extLst>
      <p:ext uri="{BB962C8B-B14F-4D97-AF65-F5344CB8AC3E}">
        <p14:creationId xmlns:p14="http://schemas.microsoft.com/office/powerpoint/2010/main" val="101090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chart seriesIdx="0" categoryIdx="2"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graphicEl>
                                              <a:chart seriesIdx="0" categoryIdx="3"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Chart bld="category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About </a:t>
            </a:r>
            <a:r>
              <a:rPr lang="en-US" dirty="0">
                <a:solidFill>
                  <a:schemeClr val="accent4"/>
                </a:solidFill>
              </a:rPr>
              <a:t>See the Signs, Speak Out </a:t>
            </a:r>
          </a:p>
        </p:txBody>
      </p:sp>
      <p:sp>
        <p:nvSpPr>
          <p:cNvPr id="5" name="Content Placeholder 2"/>
          <p:cNvSpPr txBox="1">
            <a:spLocks/>
          </p:cNvSpPr>
          <p:nvPr/>
        </p:nvSpPr>
        <p:spPr>
          <a:xfrm>
            <a:off x="971816" y="2499563"/>
            <a:ext cx="6152904" cy="2037618"/>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400" dirty="0" smtClean="0"/>
              <a:t>Free, online-based </a:t>
            </a:r>
            <a:r>
              <a:rPr lang="en-US" sz="4400" dirty="0"/>
              <a:t> </a:t>
            </a:r>
            <a:r>
              <a:rPr lang="en-US" sz="4400" dirty="0" smtClean="0"/>
              <a:t>                             trainings for workplaces</a:t>
            </a:r>
          </a:p>
          <a:p>
            <a:pPr marL="0" indent="0" algn="ctr">
              <a:buNone/>
            </a:pPr>
            <a:r>
              <a:rPr lang="en-US" sz="4400" u="sng" dirty="0" smtClean="0">
                <a:solidFill>
                  <a:schemeClr val="accent4"/>
                </a:solidFill>
                <a:hlinkClick r:id="rId4"/>
              </a:rPr>
              <a:t>See the Signs, Speak Out</a:t>
            </a:r>
            <a:endParaRPr lang="en-US" sz="4400" u="sng" dirty="0" smtClean="0">
              <a:solidFill>
                <a:schemeClr val="accent4"/>
              </a:solidFill>
            </a:endParaRPr>
          </a:p>
          <a:p>
            <a:pPr algn="ctr"/>
            <a:endParaRPr lang="en-US" sz="32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6058" y="2086707"/>
            <a:ext cx="4287273" cy="3574706"/>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BA875541-8164-4CC7-9F2F-6F0C49BB858D}" type="slidenum">
              <a:rPr lang="en-US" smtClean="0"/>
              <a:pPr/>
              <a:t>2</a:t>
            </a:fld>
            <a:endParaRPr lang="en-US"/>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4142" y="4750744"/>
            <a:ext cx="1729946" cy="109728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7564" y="4750744"/>
            <a:ext cx="1734831" cy="1097280"/>
          </a:xfrm>
          <a:prstGeom prst="rect">
            <a:avLst/>
          </a:prstGeom>
        </p:spPr>
      </p:pic>
    </p:spTree>
    <p:custDataLst>
      <p:tags r:id="rId1"/>
    </p:custDataLst>
    <p:extLst>
      <p:ext uri="{BB962C8B-B14F-4D97-AF65-F5344CB8AC3E}">
        <p14:creationId xmlns:p14="http://schemas.microsoft.com/office/powerpoint/2010/main" val="36517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rPr>
              <a:t>Why do victims stay?</a:t>
            </a:r>
            <a:endParaRPr lang="en-US" dirty="0">
              <a:solidFill>
                <a:schemeClr val="tx1"/>
              </a:solidFill>
              <a:latin typeface="+mn-lt"/>
            </a:endParaRPr>
          </a:p>
        </p:txBody>
      </p:sp>
      <p:sp>
        <p:nvSpPr>
          <p:cNvPr id="4" name="TextBox 3"/>
          <p:cNvSpPr txBox="1"/>
          <p:nvPr/>
        </p:nvSpPr>
        <p:spPr>
          <a:xfrm>
            <a:off x="1223682" y="6387353"/>
            <a:ext cx="9520518" cy="738664"/>
          </a:xfrm>
          <a:prstGeom prst="rect">
            <a:avLst/>
          </a:prstGeom>
          <a:noFill/>
        </p:spPr>
        <p:txBody>
          <a:bodyPr wrap="square" rtlCol="0">
            <a:spAutoFit/>
          </a:bodyPr>
          <a:lstStyle/>
          <a:p>
            <a:r>
              <a:rPr lang="en-US" sz="1400" dirty="0" smtClean="0"/>
              <a:t>Bachman</a:t>
            </a:r>
            <a:r>
              <a:rPr lang="en-US" sz="1400" dirty="0"/>
              <a:t>, R. and </a:t>
            </a:r>
            <a:r>
              <a:rPr lang="en-US" sz="1400" dirty="0" err="1"/>
              <a:t>Salzman</a:t>
            </a:r>
            <a:r>
              <a:rPr lang="en-US" sz="1400" dirty="0"/>
              <a:t>, L., U.S. Bureau of Justice Statistics. </a:t>
            </a:r>
            <a:r>
              <a:rPr lang="en-US" sz="1400" i="1" dirty="0"/>
              <a:t>Violence Against Women: Estimates From the Redesigned Survey 1</a:t>
            </a:r>
            <a:r>
              <a:rPr lang="en-US" sz="1400" dirty="0"/>
              <a:t>. (January 2000</a:t>
            </a:r>
            <a:r>
              <a:rPr lang="en-US" sz="1400" dirty="0" smtClean="0"/>
              <a:t>). </a:t>
            </a:r>
            <a:endParaRPr lang="en-US" sz="1400" dirty="0"/>
          </a:p>
          <a:p>
            <a:endParaRPr lang="en-US" sz="1400" dirty="0"/>
          </a:p>
        </p:txBody>
      </p:sp>
      <p:grpSp>
        <p:nvGrpSpPr>
          <p:cNvPr id="9" name="Group 8"/>
          <p:cNvGrpSpPr/>
          <p:nvPr/>
        </p:nvGrpSpPr>
        <p:grpSpPr>
          <a:xfrm>
            <a:off x="7479030" y="550331"/>
            <a:ext cx="3676650" cy="1077218"/>
            <a:chOff x="7479030" y="550331"/>
            <a:chExt cx="3676650" cy="1077218"/>
          </a:xfrm>
        </p:grpSpPr>
        <p:sp>
          <p:nvSpPr>
            <p:cNvPr id="5" name="TextBox 4"/>
            <p:cNvSpPr txBox="1"/>
            <p:nvPr/>
          </p:nvSpPr>
          <p:spPr>
            <a:xfrm>
              <a:off x="7479030" y="550331"/>
              <a:ext cx="3676650" cy="1077218"/>
            </a:xfrm>
            <a:prstGeom prst="rect">
              <a:avLst/>
            </a:prstGeom>
            <a:solidFill>
              <a:schemeClr val="accent3">
                <a:lumMod val="20000"/>
                <a:lumOff val="80000"/>
              </a:schemeClr>
            </a:solidFill>
            <a:effectLst>
              <a:outerShdw blurRad="50800" dist="38100" dir="5400000" algn="t" rotWithShape="0">
                <a:prstClr val="black">
                  <a:alpha val="40000"/>
                </a:prstClr>
              </a:outerShdw>
              <a:softEdge rad="3175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100" dirty="0" smtClean="0">
                  <a:solidFill>
                    <a:schemeClr val="tx1"/>
                  </a:solidFill>
                  <a:latin typeface="Book Antiqua" panose="02040602050305030304" pitchFamily="18" charset="0"/>
                </a:rPr>
                <a:t>#</a:t>
              </a:r>
              <a:r>
                <a:rPr lang="en-US" sz="3100" dirty="0" err="1" smtClean="0">
                  <a:solidFill>
                    <a:schemeClr val="tx1"/>
                  </a:solidFill>
                  <a:latin typeface="Book Antiqua" panose="02040602050305030304" pitchFamily="18" charset="0"/>
                </a:rPr>
                <a:t>whyIstayed</a:t>
              </a:r>
              <a:endParaRPr lang="en-US" sz="3100" dirty="0" smtClean="0">
                <a:solidFill>
                  <a:schemeClr val="tx1"/>
                </a:solidFill>
                <a:latin typeface="Book Antiqua" panose="02040602050305030304" pitchFamily="18" charset="0"/>
              </a:endParaRPr>
            </a:p>
            <a:p>
              <a:r>
                <a:rPr lang="en-US" sz="3100" dirty="0" smtClean="0">
                  <a:solidFill>
                    <a:schemeClr val="tx1"/>
                  </a:solidFill>
                  <a:latin typeface="Book Antiqua" panose="02040602050305030304" pitchFamily="18" charset="0"/>
                </a:rPr>
                <a:t>#</a:t>
              </a:r>
              <a:r>
                <a:rPr lang="en-US" sz="3100" dirty="0" err="1" smtClean="0">
                  <a:solidFill>
                    <a:schemeClr val="tx1"/>
                  </a:solidFill>
                  <a:latin typeface="Book Antiqua" panose="02040602050305030304" pitchFamily="18" charset="0"/>
                </a:rPr>
                <a:t>WhyIleft</a:t>
              </a:r>
              <a:endParaRPr lang="en-US" sz="3100" dirty="0" smtClean="0">
                <a:solidFill>
                  <a:schemeClr val="tx1"/>
                </a:solidFill>
                <a:latin typeface="Book Antiqua" panose="02040602050305030304" pitchFamily="18" charset="0"/>
              </a:endParaRPr>
            </a:p>
          </p:txBody>
        </p:sp>
        <p:pic>
          <p:nvPicPr>
            <p:cNvPr id="7" name="Picture 6"/>
            <p:cNvPicPr>
              <a:picLocks noChangeAspect="1"/>
            </p:cNvPicPr>
            <p:nvPr/>
          </p:nvPicPr>
          <p:blipFill>
            <a:blip r:embed="rId4" cstate="print"/>
            <a:stretch>
              <a:fillRect/>
            </a:stretch>
          </p:blipFill>
          <p:spPr>
            <a:xfrm>
              <a:off x="9955530" y="597823"/>
              <a:ext cx="1200150" cy="969658"/>
            </a:xfrm>
            <a:prstGeom prst="rect">
              <a:avLst/>
            </a:prstGeom>
          </p:spPr>
        </p:pic>
      </p:grpSp>
      <p:sp>
        <p:nvSpPr>
          <p:cNvPr id="6" name="Rectangle 5"/>
          <p:cNvSpPr/>
          <p:nvPr/>
        </p:nvSpPr>
        <p:spPr>
          <a:xfrm>
            <a:off x="1288810" y="2494879"/>
            <a:ext cx="322395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latin typeface="Arial Black" panose="020B0A04020102020204" pitchFamily="34" charset="0"/>
              </a:rPr>
              <a:t>SAFETY</a:t>
            </a:r>
            <a:endParaRPr lang="en-US" sz="5400" b="1" dirty="0">
              <a:ln/>
              <a:solidFill>
                <a:schemeClr val="accent3"/>
              </a:solidFill>
            </a:endParaRPr>
          </a:p>
        </p:txBody>
      </p:sp>
      <p:grpSp>
        <p:nvGrpSpPr>
          <p:cNvPr id="8" name="Group 7"/>
          <p:cNvGrpSpPr/>
          <p:nvPr/>
        </p:nvGrpSpPr>
        <p:grpSpPr>
          <a:xfrm>
            <a:off x="897317" y="4045179"/>
            <a:ext cx="3001922" cy="1868820"/>
            <a:chOff x="966841" y="2950300"/>
            <a:chExt cx="3001922" cy="1868820"/>
          </a:xfrm>
        </p:grpSpPr>
        <p:pic>
          <p:nvPicPr>
            <p:cNvPr id="10" name="Picture 2" descr="http://openclipart.org/image/2400px/svg_to_png/15038/nicubunu_Stick_figure_male_2.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6841" y="2950300"/>
              <a:ext cx="1868820" cy="186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8586" y="3422436"/>
              <a:ext cx="1373451" cy="1373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openclipart.org/image/2400px/svg_to_png/15038/nicubunu_Stick_figure_male_2.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5312" y="3422436"/>
              <a:ext cx="1373451" cy="137345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4993" y="4123212"/>
            <a:ext cx="1933531" cy="1933531"/>
          </a:xfrm>
          <a:prstGeom prst="rect">
            <a:avLst/>
          </a:prstGeom>
        </p:spPr>
      </p:pic>
      <p:sp>
        <p:nvSpPr>
          <p:cNvPr id="21" name="Rectangle 20"/>
          <p:cNvSpPr/>
          <p:nvPr/>
        </p:nvSpPr>
        <p:spPr>
          <a:xfrm>
            <a:off x="4216735" y="4990669"/>
            <a:ext cx="379180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latin typeface="Arial Black" panose="020B0A04020102020204" pitchFamily="34" charset="0"/>
              </a:rPr>
              <a:t>THREATS</a:t>
            </a:r>
            <a:endParaRPr lang="en-US" sz="5400" b="1" dirty="0">
              <a:ln/>
              <a:solidFill>
                <a:schemeClr val="accent3"/>
              </a:solidFill>
            </a:endParaRPr>
          </a:p>
        </p:txBody>
      </p:sp>
      <p:sp>
        <p:nvSpPr>
          <p:cNvPr id="22" name="Rectangle 21"/>
          <p:cNvSpPr/>
          <p:nvPr/>
        </p:nvSpPr>
        <p:spPr>
          <a:xfrm>
            <a:off x="7455112" y="2053123"/>
            <a:ext cx="3493264"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latin typeface="Arial Black" panose="020B0A04020102020204" pitchFamily="34" charset="0"/>
              </a:rPr>
              <a:t>HOPE </a:t>
            </a:r>
            <a:r>
              <a:rPr lang="en-US" sz="5400" i="1" dirty="0" smtClean="0">
                <a:ln/>
                <a:solidFill>
                  <a:schemeClr val="accent3"/>
                </a:solidFill>
                <a:latin typeface="Garamond" panose="02020404030301010803" pitchFamily="18" charset="0"/>
                <a:cs typeface="Arial" panose="020B0604020202020204" pitchFamily="34" charset="0"/>
              </a:rPr>
              <a:t>for</a:t>
            </a:r>
            <a:r>
              <a:rPr lang="en-US" sz="5400" b="1" dirty="0" smtClean="0">
                <a:ln/>
                <a:solidFill>
                  <a:schemeClr val="accent3"/>
                </a:solidFill>
                <a:latin typeface="Arial Black" panose="020B0A04020102020204" pitchFamily="34" charset="0"/>
              </a:rPr>
              <a:t> </a:t>
            </a:r>
          </a:p>
          <a:p>
            <a:pPr algn="ctr"/>
            <a:r>
              <a:rPr lang="en-US" sz="5400" b="1" dirty="0" smtClean="0">
                <a:ln/>
                <a:solidFill>
                  <a:schemeClr val="accent3"/>
                </a:solidFill>
                <a:latin typeface="Arial Black" panose="020B0A04020102020204" pitchFamily="34" charset="0"/>
              </a:rPr>
              <a:t>CHANGE</a:t>
            </a:r>
            <a:endParaRPr lang="en-US" sz="5400" b="1" dirty="0">
              <a:ln/>
              <a:solidFill>
                <a:schemeClr val="accent3"/>
              </a:solidFill>
            </a:endParaRPr>
          </a:p>
        </p:txBody>
      </p:sp>
      <p:pic>
        <p:nvPicPr>
          <p:cNvPr id="23" name="Picture 22"/>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29746" y="2233947"/>
            <a:ext cx="1708388" cy="1652656"/>
          </a:xfrm>
          <a:prstGeom prst="rect">
            <a:avLst/>
          </a:prstGeom>
        </p:spPr>
      </p:pic>
      <p:sp>
        <p:nvSpPr>
          <p:cNvPr id="3" name="Slide Number Placeholder 2"/>
          <p:cNvSpPr>
            <a:spLocks noGrp="1"/>
          </p:cNvSpPr>
          <p:nvPr>
            <p:ph type="sldNum" sz="quarter" idx="12"/>
          </p:nvPr>
        </p:nvSpPr>
        <p:spPr/>
        <p:txBody>
          <a:bodyPr/>
          <a:lstStyle/>
          <a:p>
            <a:fld id="{BA875541-8164-4CC7-9F2F-6F0C49BB858D}" type="slidenum">
              <a:rPr lang="en-US" smtClean="0"/>
              <a:pPr/>
              <a:t>20</a:t>
            </a:fld>
            <a:endParaRPr lang="en-US"/>
          </a:p>
        </p:txBody>
      </p:sp>
    </p:spTree>
    <p:custDataLst>
      <p:tags r:id="rId1"/>
    </p:custDataLst>
    <p:extLst>
      <p:ext uri="{BB962C8B-B14F-4D97-AF65-F5344CB8AC3E}">
        <p14:creationId xmlns:p14="http://schemas.microsoft.com/office/powerpoint/2010/main" val="38071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20" y="323151"/>
            <a:ext cx="10058400" cy="1450757"/>
          </a:xfrm>
        </p:spPr>
        <p:txBody>
          <a:bodyPr>
            <a:normAutofit/>
          </a:bodyPr>
          <a:lstStyle/>
          <a:p>
            <a:r>
              <a:rPr lang="en-US" sz="4000" dirty="0" smtClean="0">
                <a:solidFill>
                  <a:schemeClr val="tx1"/>
                </a:solidFill>
              </a:rPr>
              <a:t>Support</a:t>
            </a:r>
            <a:endParaRPr lang="en-US" sz="4000" dirty="0">
              <a:solidFill>
                <a:schemeClr val="tx1"/>
              </a:solidFill>
            </a:endParaRPr>
          </a:p>
        </p:txBody>
      </p:sp>
      <p:sp>
        <p:nvSpPr>
          <p:cNvPr id="3" name="Content Placeholder 2"/>
          <p:cNvSpPr>
            <a:spLocks noGrp="1"/>
          </p:cNvSpPr>
          <p:nvPr>
            <p:ph idx="1"/>
          </p:nvPr>
        </p:nvSpPr>
        <p:spPr>
          <a:xfrm>
            <a:off x="1097280" y="1845734"/>
            <a:ext cx="10313670" cy="4023360"/>
          </a:xfrm>
        </p:spPr>
        <p:txBody>
          <a:bodyPr>
            <a:normAutofit/>
          </a:bodyPr>
          <a:lstStyle/>
          <a:p>
            <a:pPr marL="0" lvl="0" indent="0">
              <a:buSzPct val="70000"/>
              <a:buNone/>
            </a:pPr>
            <a:endParaRPr lang="en-US" sz="3200" dirty="0"/>
          </a:p>
          <a:p>
            <a:pPr marL="0" lvl="0" indent="0">
              <a:buSzPct val="70000"/>
              <a:buNone/>
            </a:pPr>
            <a:endParaRPr lang="en-US" sz="3200" dirty="0">
              <a:solidFill>
                <a:schemeClr val="accent4"/>
              </a:solidFill>
            </a:endParaRPr>
          </a:p>
          <a:p>
            <a:pPr>
              <a:buSzPct val="70000"/>
              <a:buFont typeface="Wingdings" panose="05000000000000000000" pitchFamily="2" charset="2"/>
              <a:buChar char="q"/>
            </a:pPr>
            <a:endParaRPr lang="en-US" sz="3200" dirty="0"/>
          </a:p>
          <a:p>
            <a:pPr>
              <a:buSzPct val="70000"/>
              <a:buFont typeface="Wingdings" panose="05000000000000000000" pitchFamily="2" charset="2"/>
              <a:buChar char="q"/>
            </a:pPr>
            <a:endParaRPr lang="en-US" sz="3200" dirty="0">
              <a:solidFill>
                <a:schemeClr val="bg2">
                  <a:lumMod val="50000"/>
                </a:schemeClr>
              </a:solidFill>
            </a:endParaRPr>
          </a:p>
          <a:p>
            <a:pPr marL="0" lvl="0" indent="0">
              <a:buNone/>
            </a:pPr>
            <a:endParaRPr lang="en-US" sz="3200" dirty="0">
              <a:solidFill>
                <a:schemeClr val="bg2">
                  <a:lumMod val="50000"/>
                </a:schemeClr>
              </a:solidFill>
            </a:endParaRPr>
          </a:p>
          <a:p>
            <a:pPr>
              <a:buFont typeface="Wingdings" panose="05000000000000000000" pitchFamily="2" charset="2"/>
              <a:buChar char="q"/>
            </a:pPr>
            <a:endParaRPr lang="en-US" dirty="0"/>
          </a:p>
        </p:txBody>
      </p:sp>
      <p:graphicFrame>
        <p:nvGraphicFramePr>
          <p:cNvPr id="4" name="Diagram 3"/>
          <p:cNvGraphicFramePr/>
          <p:nvPr>
            <p:extLst>
              <p:ext uri="{D42A27DB-BD31-4B8C-83A1-F6EECF244321}">
                <p14:modId xmlns:p14="http://schemas.microsoft.com/office/powerpoint/2010/main" val="423685104"/>
              </p:ext>
            </p:extLst>
          </p:nvPr>
        </p:nvGraphicFramePr>
        <p:xfrm>
          <a:off x="798195" y="18351"/>
          <a:ext cx="10911840" cy="7030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BA875541-8164-4CC7-9F2F-6F0C49BB858D}" type="slidenum">
              <a:rPr lang="en-US" smtClean="0"/>
              <a:pPr/>
              <a:t>21</a:t>
            </a:fld>
            <a:endParaRPr lang="en-US"/>
          </a:p>
        </p:txBody>
      </p:sp>
    </p:spTree>
    <p:custDataLst>
      <p:tags r:id="rId1"/>
    </p:custDataLst>
    <p:extLst>
      <p:ext uri="{BB962C8B-B14F-4D97-AF65-F5344CB8AC3E}">
        <p14:creationId xmlns:p14="http://schemas.microsoft.com/office/powerpoint/2010/main" val="41838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graphicEl>
                                              <a:dgm id="{6B2BC6A0-C3D9-4652-9B60-C41D614537E7}"/>
                                            </p:graphicEl>
                                          </p:spTgt>
                                        </p:tgtEl>
                                        <p:attrNameLst>
                                          <p:attrName>style.visibility</p:attrName>
                                        </p:attrNameLst>
                                      </p:cBhvr>
                                      <p:to>
                                        <p:strVal val="visible"/>
                                      </p:to>
                                    </p:set>
                                    <p:animEffect transition="in" filter="fade">
                                      <p:cBhvr>
                                        <p:cTn id="11" dur="500"/>
                                        <p:tgtEl>
                                          <p:spTgt spid="4">
                                            <p:graphicEl>
                                              <a:dgm id="{6B2BC6A0-C3D9-4652-9B60-C41D614537E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0E0DDCAB-D57D-41BF-82BD-1D6B64D23F0C}"/>
                                            </p:graphicEl>
                                          </p:spTgt>
                                        </p:tgtEl>
                                        <p:attrNameLst>
                                          <p:attrName>style.visibility</p:attrName>
                                        </p:attrNameLst>
                                      </p:cBhvr>
                                      <p:to>
                                        <p:strVal val="visible"/>
                                      </p:to>
                                    </p:set>
                                    <p:animEffect transition="in" filter="fade">
                                      <p:cBhvr>
                                        <p:cTn id="16" dur="500"/>
                                        <p:tgtEl>
                                          <p:spTgt spid="4">
                                            <p:graphicEl>
                                              <a:dgm id="{0E0DDCAB-D57D-41BF-82BD-1D6B64D23F0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CBDE0F82-4F43-4664-8475-5A41006A84F9}"/>
                                            </p:graphicEl>
                                          </p:spTgt>
                                        </p:tgtEl>
                                        <p:attrNameLst>
                                          <p:attrName>style.visibility</p:attrName>
                                        </p:attrNameLst>
                                      </p:cBhvr>
                                      <p:to>
                                        <p:strVal val="visible"/>
                                      </p:to>
                                    </p:set>
                                    <p:animEffect transition="in" filter="fade">
                                      <p:cBhvr>
                                        <p:cTn id="21" dur="500"/>
                                        <p:tgtEl>
                                          <p:spTgt spid="4">
                                            <p:graphicEl>
                                              <a:dgm id="{CBDE0F82-4F43-4664-8475-5A41006A84F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7337EA2B-3B15-4522-B7D6-6CC11A3F3407}"/>
                                            </p:graphicEl>
                                          </p:spTgt>
                                        </p:tgtEl>
                                        <p:attrNameLst>
                                          <p:attrName>style.visibility</p:attrName>
                                        </p:attrNameLst>
                                      </p:cBhvr>
                                      <p:to>
                                        <p:strVal val="visible"/>
                                      </p:to>
                                    </p:set>
                                    <p:animEffect transition="in" filter="fade">
                                      <p:cBhvr>
                                        <p:cTn id="26" dur="500"/>
                                        <p:tgtEl>
                                          <p:spTgt spid="4">
                                            <p:graphicEl>
                                              <a:dgm id="{7337EA2B-3B15-4522-B7D6-6CC11A3F340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D355C02F-F350-425D-BBB1-E6057793FE0B}"/>
                                            </p:graphicEl>
                                          </p:spTgt>
                                        </p:tgtEl>
                                        <p:attrNameLst>
                                          <p:attrName>style.visibility</p:attrName>
                                        </p:attrNameLst>
                                      </p:cBhvr>
                                      <p:to>
                                        <p:strVal val="visible"/>
                                      </p:to>
                                    </p:set>
                                    <p:animEffect transition="in" filter="fade">
                                      <p:cBhvr>
                                        <p:cTn id="31" dur="500"/>
                                        <p:tgtEl>
                                          <p:spTgt spid="4">
                                            <p:graphicEl>
                                              <a:dgm id="{D355C02F-F350-425D-BBB1-E6057793F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solidFill>
              </a:rPr>
              <a:t>Voices of survivors: </a:t>
            </a:r>
            <a:r>
              <a:rPr lang="en-US" sz="4000" i="1" dirty="0" smtClean="0">
                <a:solidFill>
                  <a:schemeClr val="tx1"/>
                </a:solidFill>
              </a:rPr>
              <a:t>if you could give one message to workplaces about domestic violence, what would it be?</a:t>
            </a:r>
            <a:endParaRPr lang="en-US" sz="4000" i="1" dirty="0">
              <a:solidFill>
                <a:schemeClr val="tx1"/>
              </a:solidFill>
            </a:endParaRPr>
          </a:p>
        </p:txBody>
      </p:sp>
      <p:sp>
        <p:nvSpPr>
          <p:cNvPr id="3" name="Content Placeholder 2"/>
          <p:cNvSpPr>
            <a:spLocks noGrp="1"/>
          </p:cNvSpPr>
          <p:nvPr>
            <p:ph idx="1"/>
          </p:nvPr>
        </p:nvSpPr>
        <p:spPr>
          <a:xfrm>
            <a:off x="1410787" y="3296617"/>
            <a:ext cx="10058400" cy="4023360"/>
          </a:xfrm>
        </p:spPr>
        <p:txBody>
          <a:bodyPr>
            <a:normAutofit/>
          </a:bodyPr>
          <a:lstStyle/>
          <a:p>
            <a:pPr marL="0" indent="0">
              <a:buSzPct val="70000"/>
              <a:buNone/>
            </a:pPr>
            <a:endParaRPr lang="en-US" sz="3200" dirty="0" smtClean="0"/>
          </a:p>
          <a:p>
            <a:pPr marL="0" indent="0">
              <a:buSzPct val="70000"/>
              <a:buNone/>
            </a:pPr>
            <a:endParaRPr lang="en-US" sz="3200" dirty="0">
              <a:solidFill>
                <a:schemeClr val="bg2">
                  <a:lumMod val="50000"/>
                </a:schemeClr>
              </a:solidFill>
            </a:endParaRPr>
          </a:p>
          <a:p>
            <a:pPr marL="0" lvl="0" indent="0">
              <a:buNone/>
            </a:pPr>
            <a:endParaRPr lang="en-US" sz="3200" dirty="0">
              <a:solidFill>
                <a:schemeClr val="bg2">
                  <a:lumMod val="50000"/>
                </a:schemeClr>
              </a:solidFill>
            </a:endParaRPr>
          </a:p>
          <a:p>
            <a:pPr>
              <a:buFont typeface="Wingdings" panose="05000000000000000000" pitchFamily="2" charset="2"/>
              <a:buChar char="q"/>
            </a:pPr>
            <a:endParaRPr lang="en-US" dirty="0"/>
          </a:p>
        </p:txBody>
      </p:sp>
      <p:sp>
        <p:nvSpPr>
          <p:cNvPr id="5" name="TextBox 4"/>
          <p:cNvSpPr txBox="1"/>
          <p:nvPr/>
        </p:nvSpPr>
        <p:spPr>
          <a:xfrm>
            <a:off x="501545" y="5094728"/>
            <a:ext cx="11124408" cy="1261884"/>
          </a:xfrm>
          <a:prstGeom prst="rect">
            <a:avLst/>
          </a:prstGeom>
          <a:noFill/>
        </p:spPr>
        <p:txBody>
          <a:bodyPr wrap="square" rtlCol="0">
            <a:spAutoFit/>
          </a:bodyPr>
          <a:lstStyle/>
          <a:p>
            <a:r>
              <a:rPr lang="en-US" sz="2800" i="1" dirty="0" smtClean="0">
                <a:solidFill>
                  <a:schemeClr val="accent3"/>
                </a:solidFill>
                <a:latin typeface="Georgia" panose="02040502050405020303" pitchFamily="18" charset="0"/>
              </a:rPr>
              <a:t>Thank </a:t>
            </a:r>
            <a:r>
              <a:rPr lang="en-US" sz="2800" i="1" dirty="0">
                <a:solidFill>
                  <a:schemeClr val="accent3"/>
                </a:solidFill>
                <a:latin typeface="Georgia" panose="02040502050405020303" pitchFamily="18" charset="0"/>
              </a:rPr>
              <a:t>you for participating and helping your staff.  It is a huge step in the right direction</a:t>
            </a:r>
            <a:r>
              <a:rPr lang="en-US" sz="2800" i="1" dirty="0" smtClean="0">
                <a:solidFill>
                  <a:schemeClr val="accent3"/>
                </a:solidFill>
                <a:latin typeface="Georgia" panose="02040502050405020303" pitchFamily="18" charset="0"/>
              </a:rPr>
              <a:t>!                </a:t>
            </a:r>
            <a:r>
              <a:rPr lang="en-US" sz="2000" dirty="0" smtClean="0"/>
              <a:t>-</a:t>
            </a:r>
            <a:r>
              <a:rPr lang="en-US" sz="1600" dirty="0" smtClean="0"/>
              <a:t>K. (Female domestic violence/sexual assault survivor, age 46)</a:t>
            </a:r>
          </a:p>
          <a:p>
            <a:r>
              <a:rPr lang="en-US" sz="2000" dirty="0" smtClean="0"/>
              <a:t> </a:t>
            </a:r>
            <a:endParaRPr lang="en-US" sz="2000" dirty="0"/>
          </a:p>
        </p:txBody>
      </p:sp>
      <p:sp>
        <p:nvSpPr>
          <p:cNvPr id="6" name="TextBox 5"/>
          <p:cNvSpPr txBox="1"/>
          <p:nvPr/>
        </p:nvSpPr>
        <p:spPr>
          <a:xfrm>
            <a:off x="232473" y="1884189"/>
            <a:ext cx="3798508" cy="892552"/>
          </a:xfrm>
          <a:prstGeom prst="rect">
            <a:avLst/>
          </a:prstGeom>
          <a:noFill/>
        </p:spPr>
        <p:txBody>
          <a:bodyPr wrap="square" rtlCol="0">
            <a:spAutoFit/>
          </a:bodyPr>
          <a:lstStyle/>
          <a:p>
            <a:r>
              <a:rPr lang="en-US" sz="2800" dirty="0" smtClean="0">
                <a:solidFill>
                  <a:schemeClr val="accent3"/>
                </a:solidFill>
                <a:latin typeface="Georgia" panose="02040502050405020303" pitchFamily="18" charset="0"/>
              </a:rPr>
              <a:t>Just </a:t>
            </a:r>
            <a:r>
              <a:rPr lang="en-US" sz="2800" dirty="0">
                <a:solidFill>
                  <a:schemeClr val="accent3"/>
                </a:solidFill>
                <a:latin typeface="Georgia" panose="02040502050405020303" pitchFamily="18" charset="0"/>
              </a:rPr>
              <a:t>listen</a:t>
            </a:r>
            <a:r>
              <a:rPr lang="en-US" sz="2800" dirty="0" smtClean="0">
                <a:solidFill>
                  <a:schemeClr val="accent3"/>
                </a:solidFill>
                <a:latin typeface="Georgia" panose="02040502050405020303" pitchFamily="18" charset="0"/>
              </a:rPr>
              <a:t>.</a:t>
            </a:r>
          </a:p>
          <a:p>
            <a:r>
              <a:rPr lang="en-US" sz="1200" dirty="0" smtClean="0"/>
              <a:t>- K. (female </a:t>
            </a:r>
            <a:r>
              <a:rPr lang="en-US" sz="1200" dirty="0"/>
              <a:t>survivor of domestic violence and sexual assault, age 29)</a:t>
            </a:r>
          </a:p>
        </p:txBody>
      </p:sp>
      <p:sp>
        <p:nvSpPr>
          <p:cNvPr id="8" name="TextBox 7"/>
          <p:cNvSpPr txBox="1"/>
          <p:nvPr/>
        </p:nvSpPr>
        <p:spPr>
          <a:xfrm>
            <a:off x="7207331" y="1815581"/>
            <a:ext cx="4342519" cy="1815882"/>
          </a:xfrm>
          <a:prstGeom prst="rect">
            <a:avLst/>
          </a:prstGeom>
          <a:noFill/>
        </p:spPr>
        <p:txBody>
          <a:bodyPr wrap="square" rtlCol="0">
            <a:spAutoFit/>
          </a:bodyPr>
          <a:lstStyle/>
          <a:p>
            <a:pPr algn="r"/>
            <a:r>
              <a:rPr lang="en-US" sz="3200" dirty="0" smtClean="0">
                <a:solidFill>
                  <a:schemeClr val="accent3"/>
                </a:solidFill>
                <a:latin typeface="Georgia" panose="02040502050405020303" pitchFamily="18" charset="0"/>
              </a:rPr>
              <a:t>Be supportive and understanding. </a:t>
            </a:r>
          </a:p>
          <a:p>
            <a:r>
              <a:rPr lang="en-US" sz="1600" dirty="0" smtClean="0"/>
              <a:t>                                – R</a:t>
            </a:r>
            <a:r>
              <a:rPr lang="en-US" sz="1600" dirty="0"/>
              <a:t>. </a:t>
            </a:r>
            <a:r>
              <a:rPr lang="en-US" sz="1600" dirty="0" smtClean="0"/>
              <a:t>(female </a:t>
            </a:r>
            <a:r>
              <a:rPr lang="en-US" sz="1600" dirty="0"/>
              <a:t>survivor of human </a:t>
            </a:r>
            <a:r>
              <a:rPr lang="en-US" sz="1600" dirty="0" smtClean="0"/>
              <a:t> </a:t>
            </a:r>
          </a:p>
          <a:p>
            <a:r>
              <a:rPr lang="en-US" sz="1600" dirty="0"/>
              <a:t> </a:t>
            </a:r>
            <a:r>
              <a:rPr lang="en-US" sz="1600" dirty="0" smtClean="0"/>
              <a:t>    trafficking/other </a:t>
            </a:r>
            <a:r>
              <a:rPr lang="en-US" sz="1600" dirty="0"/>
              <a:t>form </a:t>
            </a:r>
            <a:r>
              <a:rPr lang="en-US" sz="1600" dirty="0" smtClean="0"/>
              <a:t>sexual violence</a:t>
            </a:r>
            <a:r>
              <a:rPr lang="en-US" sz="1600" dirty="0"/>
              <a:t>, age 25)</a:t>
            </a:r>
          </a:p>
          <a:p>
            <a:endParaRPr lang="en-US" sz="1600" dirty="0"/>
          </a:p>
        </p:txBody>
      </p:sp>
      <p:sp>
        <p:nvSpPr>
          <p:cNvPr id="9" name="TextBox 8"/>
          <p:cNvSpPr txBox="1"/>
          <p:nvPr/>
        </p:nvSpPr>
        <p:spPr>
          <a:xfrm>
            <a:off x="501545" y="3110090"/>
            <a:ext cx="3041780" cy="1969770"/>
          </a:xfrm>
          <a:prstGeom prst="rect">
            <a:avLst/>
          </a:prstGeom>
          <a:noFill/>
        </p:spPr>
        <p:txBody>
          <a:bodyPr wrap="square" rtlCol="0">
            <a:spAutoFit/>
          </a:bodyPr>
          <a:lstStyle/>
          <a:p>
            <a:r>
              <a:rPr lang="en-US" sz="3200" dirty="0" smtClean="0">
                <a:solidFill>
                  <a:schemeClr val="accent3"/>
                </a:solidFill>
                <a:latin typeface="Georgia" panose="02040502050405020303" pitchFamily="18" charset="0"/>
              </a:rPr>
              <a:t>Don't </a:t>
            </a:r>
            <a:r>
              <a:rPr lang="en-US" sz="3200" dirty="0">
                <a:solidFill>
                  <a:schemeClr val="accent3"/>
                </a:solidFill>
                <a:latin typeface="Georgia" panose="02040502050405020303" pitchFamily="18" charset="0"/>
              </a:rPr>
              <a:t>blame the </a:t>
            </a:r>
            <a:r>
              <a:rPr lang="en-US" sz="3200" dirty="0" smtClean="0">
                <a:solidFill>
                  <a:schemeClr val="accent3"/>
                </a:solidFill>
                <a:latin typeface="Georgia" panose="02040502050405020303" pitchFamily="18" charset="0"/>
              </a:rPr>
              <a:t>survivor. </a:t>
            </a:r>
          </a:p>
          <a:p>
            <a:r>
              <a:rPr lang="en-US" sz="2000" dirty="0" smtClean="0"/>
              <a:t>             –</a:t>
            </a:r>
            <a:r>
              <a:rPr lang="en-US" dirty="0" smtClean="0"/>
              <a:t>C. (female </a:t>
            </a:r>
            <a:r>
              <a:rPr lang="en-US" dirty="0"/>
              <a:t>survivor of </a:t>
            </a:r>
            <a:r>
              <a:rPr lang="en-US" dirty="0" smtClean="0"/>
              <a:t>         </a:t>
            </a:r>
          </a:p>
          <a:p>
            <a:r>
              <a:rPr lang="en-US" dirty="0"/>
              <a:t> </a:t>
            </a:r>
            <a:r>
              <a:rPr lang="en-US" dirty="0" smtClean="0"/>
              <a:t>      domestic </a:t>
            </a:r>
            <a:r>
              <a:rPr lang="en-US" dirty="0"/>
              <a:t>violence, age 44) </a:t>
            </a:r>
          </a:p>
          <a:p>
            <a:endParaRPr lang="en-US" sz="2000" dirty="0"/>
          </a:p>
        </p:txBody>
      </p:sp>
      <p:sp>
        <p:nvSpPr>
          <p:cNvPr id="10" name="TextBox 9"/>
          <p:cNvSpPr txBox="1"/>
          <p:nvPr/>
        </p:nvSpPr>
        <p:spPr>
          <a:xfrm>
            <a:off x="4319155" y="3503150"/>
            <a:ext cx="7664710" cy="1323439"/>
          </a:xfrm>
          <a:prstGeom prst="rect">
            <a:avLst/>
          </a:prstGeom>
          <a:noFill/>
        </p:spPr>
        <p:txBody>
          <a:bodyPr wrap="square" rtlCol="0">
            <a:spAutoFit/>
          </a:bodyPr>
          <a:lstStyle/>
          <a:p>
            <a:r>
              <a:rPr lang="en-US" sz="2400" dirty="0" smtClean="0">
                <a:solidFill>
                  <a:schemeClr val="accent3"/>
                </a:solidFill>
                <a:latin typeface="Georgia" panose="02040502050405020303" pitchFamily="18" charset="0"/>
              </a:rPr>
              <a:t>Knowing </a:t>
            </a:r>
            <a:r>
              <a:rPr lang="en-US" sz="2400" dirty="0">
                <a:solidFill>
                  <a:schemeClr val="accent3"/>
                </a:solidFill>
                <a:latin typeface="Georgia" panose="02040502050405020303" pitchFamily="18" charset="0"/>
              </a:rPr>
              <a:t>you have people that care </a:t>
            </a:r>
            <a:r>
              <a:rPr lang="en-US" sz="2800" i="1" dirty="0">
                <a:solidFill>
                  <a:schemeClr val="accent3"/>
                </a:solidFill>
                <a:latin typeface="Georgia" panose="02040502050405020303" pitchFamily="18" charset="0"/>
              </a:rPr>
              <a:t>can </a:t>
            </a:r>
            <a:r>
              <a:rPr lang="en-US" sz="2800" i="1" dirty="0" smtClean="0">
                <a:solidFill>
                  <a:schemeClr val="accent3"/>
                </a:solidFill>
                <a:latin typeface="Georgia" panose="02040502050405020303" pitchFamily="18" charset="0"/>
              </a:rPr>
              <a:t>mean everything </a:t>
            </a:r>
            <a:r>
              <a:rPr lang="en-US" sz="2400" dirty="0" smtClean="0">
                <a:solidFill>
                  <a:schemeClr val="accent3"/>
                </a:solidFill>
                <a:latin typeface="Georgia" panose="02040502050405020303" pitchFamily="18" charset="0"/>
              </a:rPr>
              <a:t>to someone suffering </a:t>
            </a:r>
            <a:r>
              <a:rPr lang="en-US" sz="2400" dirty="0">
                <a:solidFill>
                  <a:schemeClr val="accent3"/>
                </a:solidFill>
                <a:latin typeface="Georgia" panose="02040502050405020303" pitchFamily="18" charset="0"/>
              </a:rPr>
              <a:t>from domestic violence</a:t>
            </a:r>
            <a:r>
              <a:rPr lang="en-US" sz="2000" dirty="0" smtClean="0">
                <a:solidFill>
                  <a:schemeClr val="accent3"/>
                </a:solidFill>
                <a:latin typeface="Georgia" panose="02040502050405020303" pitchFamily="18" charset="0"/>
              </a:rPr>
              <a:t>.      </a:t>
            </a:r>
            <a:r>
              <a:rPr lang="en-US" sz="1400" dirty="0" smtClean="0"/>
              <a:t>– S. (Domestic </a:t>
            </a:r>
            <a:r>
              <a:rPr lang="en-US" sz="1400" dirty="0"/>
              <a:t>violence survivor, age not </a:t>
            </a:r>
            <a:r>
              <a:rPr lang="en-US" sz="1400" dirty="0" smtClean="0"/>
              <a:t>disclosed, emphasis added)</a:t>
            </a:r>
            <a:endParaRPr lang="en-US" sz="1400" dirty="0"/>
          </a:p>
        </p:txBody>
      </p:sp>
      <p:sp>
        <p:nvSpPr>
          <p:cNvPr id="11" name="TextBox 10"/>
          <p:cNvSpPr txBox="1"/>
          <p:nvPr/>
        </p:nvSpPr>
        <p:spPr>
          <a:xfrm>
            <a:off x="4169171" y="1988800"/>
            <a:ext cx="3015399" cy="1354217"/>
          </a:xfrm>
          <a:prstGeom prst="rect">
            <a:avLst/>
          </a:prstGeom>
          <a:noFill/>
        </p:spPr>
        <p:txBody>
          <a:bodyPr wrap="square" rtlCol="0">
            <a:spAutoFit/>
          </a:bodyPr>
          <a:lstStyle/>
          <a:p>
            <a:r>
              <a:rPr lang="en-US" sz="3200" dirty="0" smtClean="0">
                <a:solidFill>
                  <a:schemeClr val="accent3"/>
                </a:solidFill>
                <a:latin typeface="Georgia" panose="02040502050405020303" pitchFamily="18" charset="0"/>
              </a:rPr>
              <a:t>Believe </a:t>
            </a:r>
            <a:r>
              <a:rPr lang="en-US" sz="3200" dirty="0">
                <a:solidFill>
                  <a:schemeClr val="accent3"/>
                </a:solidFill>
                <a:latin typeface="Georgia" panose="02040502050405020303" pitchFamily="18" charset="0"/>
              </a:rPr>
              <a:t>them</a:t>
            </a:r>
            <a:r>
              <a:rPr lang="en-US" sz="3200" dirty="0" smtClean="0">
                <a:solidFill>
                  <a:schemeClr val="accent3"/>
                </a:solidFill>
                <a:latin typeface="Georgia" panose="02040502050405020303" pitchFamily="18" charset="0"/>
              </a:rPr>
              <a:t>. </a:t>
            </a:r>
          </a:p>
          <a:p>
            <a:r>
              <a:rPr lang="en-US" sz="1600" dirty="0" smtClean="0"/>
              <a:t>                      -M. (female </a:t>
            </a:r>
            <a:r>
              <a:rPr lang="en-US" sz="1600" dirty="0"/>
              <a:t>sexual </a:t>
            </a:r>
            <a:r>
              <a:rPr lang="en-US" sz="1600" dirty="0" smtClean="0"/>
              <a:t>            </a:t>
            </a:r>
          </a:p>
          <a:p>
            <a:r>
              <a:rPr lang="en-US" sz="1600" dirty="0"/>
              <a:t> </a:t>
            </a:r>
            <a:r>
              <a:rPr lang="en-US" sz="1600" dirty="0" smtClean="0"/>
              <a:t>          assault </a:t>
            </a:r>
            <a:r>
              <a:rPr lang="en-US" sz="1600" dirty="0"/>
              <a:t>survivor, age 28)</a:t>
            </a:r>
          </a:p>
          <a:p>
            <a:endParaRPr lang="en-US" dirty="0"/>
          </a:p>
        </p:txBody>
      </p:sp>
      <p:sp>
        <p:nvSpPr>
          <p:cNvPr id="4" name="Slide Number Placeholder 3"/>
          <p:cNvSpPr>
            <a:spLocks noGrp="1"/>
          </p:cNvSpPr>
          <p:nvPr>
            <p:ph type="sldNum" sz="quarter" idx="12"/>
          </p:nvPr>
        </p:nvSpPr>
        <p:spPr/>
        <p:txBody>
          <a:bodyPr/>
          <a:lstStyle/>
          <a:p>
            <a:fld id="{BA875541-8164-4CC7-9F2F-6F0C49BB858D}" type="slidenum">
              <a:rPr lang="en-US" smtClean="0"/>
              <a:pPr/>
              <a:t>22</a:t>
            </a:fld>
            <a:endParaRPr lang="en-US"/>
          </a:p>
        </p:txBody>
      </p:sp>
    </p:spTree>
    <p:custDataLst>
      <p:tags r:id="rId1"/>
    </p:custDataLst>
    <p:extLst>
      <p:ext uri="{BB962C8B-B14F-4D97-AF65-F5344CB8AC3E}">
        <p14:creationId xmlns:p14="http://schemas.microsoft.com/office/powerpoint/2010/main" val="28249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2320" y="2397760"/>
            <a:ext cx="8534400" cy="1200329"/>
          </a:xfrm>
          <a:prstGeom prst="rect">
            <a:avLst/>
          </a:prstGeom>
          <a:noFill/>
        </p:spPr>
        <p:txBody>
          <a:bodyPr wrap="square" rtlCol="0">
            <a:spAutoFit/>
          </a:bodyPr>
          <a:lstStyle/>
          <a:p>
            <a:pPr algn="ctr"/>
            <a:r>
              <a:rPr lang="en-US" sz="3600" dirty="0" smtClean="0"/>
              <a:t>before we learn to intervene as bystanders…</a:t>
            </a:r>
          </a:p>
          <a:p>
            <a:pPr algn="ctr"/>
            <a:r>
              <a:rPr lang="en-US" sz="3600" dirty="0"/>
              <a:t>30 </a:t>
            </a:r>
            <a:r>
              <a:rPr lang="en-US" sz="3600" dirty="0" smtClean="0"/>
              <a:t>second stretch break!</a:t>
            </a:r>
            <a:endParaRPr lang="en-US" sz="3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436" y="3598088"/>
            <a:ext cx="3810564" cy="25423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200" y="3272969"/>
            <a:ext cx="2611120" cy="261112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0320" y="111760"/>
            <a:ext cx="3048000" cy="2286000"/>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9994" t="15915" r="18959" b="10072"/>
          <a:stretch/>
        </p:blipFill>
        <p:spPr>
          <a:xfrm>
            <a:off x="8493760" y="260052"/>
            <a:ext cx="2600960" cy="2093993"/>
          </a:xfrm>
          <a:prstGeom prst="rect">
            <a:avLst/>
          </a:prstGeom>
        </p:spPr>
      </p:pic>
      <p:sp>
        <p:nvSpPr>
          <p:cNvPr id="7" name="Slide Number Placeholder 6"/>
          <p:cNvSpPr>
            <a:spLocks noGrp="1"/>
          </p:cNvSpPr>
          <p:nvPr>
            <p:ph type="sldNum" sz="quarter" idx="12"/>
          </p:nvPr>
        </p:nvSpPr>
        <p:spPr/>
        <p:txBody>
          <a:bodyPr/>
          <a:lstStyle/>
          <a:p>
            <a:fld id="{BA875541-8164-4CC7-9F2F-6F0C49BB858D}" type="slidenum">
              <a:rPr lang="en-US" smtClean="0"/>
              <a:pPr/>
              <a:t>23</a:t>
            </a:fld>
            <a:endParaRPr lang="en-US"/>
          </a:p>
        </p:txBody>
      </p:sp>
    </p:spTree>
    <p:custDataLst>
      <p:tags r:id="rId1"/>
    </p:custDataLst>
    <p:extLst>
      <p:ext uri="{BB962C8B-B14F-4D97-AF65-F5344CB8AC3E}">
        <p14:creationId xmlns:p14="http://schemas.microsoft.com/office/powerpoint/2010/main" val="2389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40801" y="1912969"/>
            <a:ext cx="10582239" cy="36783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0" lvl="0" indent="-571500">
              <a:buFont typeface="+mj-lt"/>
              <a:buAutoNum type="romanUcPeriod"/>
            </a:pPr>
            <a:r>
              <a:rPr lang="en-US" sz="3600" b="1" dirty="0" smtClean="0"/>
              <a:t>Intro to </a:t>
            </a:r>
            <a:r>
              <a:rPr lang="en-US" sz="3600" b="1" dirty="0" smtClean="0"/>
              <a:t>Bystander Intervention</a:t>
            </a:r>
            <a:r>
              <a:rPr lang="en-US" sz="3600" dirty="0" smtClean="0"/>
              <a:t>– </a:t>
            </a:r>
            <a:r>
              <a:rPr lang="en-US" sz="3600" b="1" dirty="0" smtClean="0"/>
              <a:t>10 </a:t>
            </a:r>
            <a:r>
              <a:rPr lang="en-US" sz="3600" b="1" dirty="0"/>
              <a:t>min </a:t>
            </a:r>
            <a:endParaRPr lang="en-US" sz="3600" dirty="0"/>
          </a:p>
          <a:p>
            <a:pPr marL="571500" lvl="0" indent="-571500">
              <a:buFont typeface="+mj-lt"/>
              <a:buAutoNum type="romanUcPeriod"/>
            </a:pPr>
            <a:r>
              <a:rPr lang="en-US" sz="3600" b="1" dirty="0" smtClean="0"/>
              <a:t>Understanding Domestic Violence– 25 minutes</a:t>
            </a:r>
          </a:p>
          <a:p>
            <a:pPr marL="571500" indent="-571500">
              <a:buFont typeface="+mj-lt"/>
              <a:buAutoNum type="romanUcPeriod"/>
            </a:pPr>
            <a:r>
              <a:rPr lang="en-US" sz="3600" b="1" dirty="0" smtClean="0"/>
              <a:t>How to Intervene Video and Exercise – 25 minutes</a:t>
            </a:r>
          </a:p>
          <a:p>
            <a:pPr marL="571500" indent="-571500">
              <a:buFont typeface="+mj-lt"/>
              <a:buAutoNum type="romanUcPeriod"/>
            </a:pPr>
            <a:r>
              <a:rPr lang="en-US" sz="3600" b="1" dirty="0" smtClean="0"/>
              <a:t>Wrap-up/Evaluation</a:t>
            </a:r>
            <a:endParaRPr lang="en-US" sz="3600" b="1" dirty="0"/>
          </a:p>
        </p:txBody>
      </p:sp>
      <p:sp>
        <p:nvSpPr>
          <p:cNvPr id="3" name="Title 2"/>
          <p:cNvSpPr>
            <a:spLocks noGrp="1"/>
          </p:cNvSpPr>
          <p:nvPr>
            <p:ph type="title"/>
          </p:nvPr>
        </p:nvSpPr>
        <p:spPr/>
        <p:txBody>
          <a:bodyPr/>
          <a:lstStyle/>
          <a:p>
            <a:r>
              <a:rPr lang="en-US" dirty="0" smtClean="0">
                <a:solidFill>
                  <a:schemeClr val="tx1"/>
                </a:solidFill>
              </a:rPr>
              <a:t>Agenda</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BA875541-8164-4CC7-9F2F-6F0C49BB858D}" type="slidenum">
              <a:rPr lang="en-US" smtClean="0"/>
              <a:pPr/>
              <a:t>3</a:t>
            </a:fld>
            <a:endParaRPr lang="en-US"/>
          </a:p>
        </p:txBody>
      </p:sp>
    </p:spTree>
    <p:custDataLst>
      <p:tags r:id="rId1"/>
    </p:custDataLst>
    <p:extLst>
      <p:ext uri="{BB962C8B-B14F-4D97-AF65-F5344CB8AC3E}">
        <p14:creationId xmlns:p14="http://schemas.microsoft.com/office/powerpoint/2010/main" val="48546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end of today’s training you will know how to…</a:t>
            </a:r>
            <a:endParaRPr lang="en-US" dirty="0"/>
          </a:p>
        </p:txBody>
      </p:sp>
      <p:sp>
        <p:nvSpPr>
          <p:cNvPr id="3" name="Content Placeholder 2"/>
          <p:cNvSpPr>
            <a:spLocks noGrp="1"/>
          </p:cNvSpPr>
          <p:nvPr>
            <p:ph idx="1"/>
          </p:nvPr>
        </p:nvSpPr>
        <p:spPr>
          <a:xfrm>
            <a:off x="1907406" y="2062064"/>
            <a:ext cx="8438148" cy="1910122"/>
          </a:xfrm>
          <a:noFill/>
        </p:spPr>
        <p:txBody>
          <a:bodyPr>
            <a:noAutofit/>
          </a:bodyPr>
          <a:lstStyle/>
          <a:p>
            <a:pPr marL="0" indent="0" algn="ctr">
              <a:buNone/>
            </a:pPr>
            <a:r>
              <a:rPr lang="en-US" sz="5400" dirty="0" smtClean="0">
                <a:solidFill>
                  <a:schemeClr val="accent4"/>
                </a:solidFill>
              </a:rPr>
              <a:t>intervene as a bystander to prevent domestic violence</a:t>
            </a:r>
          </a:p>
          <a:p>
            <a:endParaRPr lang="en-US" sz="2800" dirty="0" smtClean="0">
              <a:solidFill>
                <a:schemeClr val="accent4"/>
              </a:solidFill>
            </a:endParaRPr>
          </a:p>
        </p:txBody>
      </p:sp>
      <p:pic>
        <p:nvPicPr>
          <p:cNvPr id="6" name="Picture 5"/>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24668" y="3679578"/>
            <a:ext cx="4968577" cy="3533210"/>
          </a:xfrm>
          <a:prstGeom prst="rect">
            <a:avLst/>
          </a:prstGeom>
        </p:spPr>
      </p:pic>
      <p:sp>
        <p:nvSpPr>
          <p:cNvPr id="4" name="Slide Number Placeholder 3"/>
          <p:cNvSpPr>
            <a:spLocks noGrp="1"/>
          </p:cNvSpPr>
          <p:nvPr>
            <p:ph type="sldNum" sz="quarter" idx="12"/>
          </p:nvPr>
        </p:nvSpPr>
        <p:spPr/>
        <p:txBody>
          <a:bodyPr/>
          <a:lstStyle/>
          <a:p>
            <a:fld id="{BA875541-8164-4CC7-9F2F-6F0C49BB858D}" type="slidenum">
              <a:rPr lang="en-US" smtClean="0"/>
              <a:pPr/>
              <a:t>4</a:t>
            </a:fld>
            <a:endParaRPr lang="en-US"/>
          </a:p>
        </p:txBody>
      </p:sp>
    </p:spTree>
    <p:custDataLst>
      <p:tags r:id="rId1"/>
    </p:custDataLst>
    <p:extLst>
      <p:ext uri="{BB962C8B-B14F-4D97-AF65-F5344CB8AC3E}">
        <p14:creationId xmlns:p14="http://schemas.microsoft.com/office/powerpoint/2010/main" val="42251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85" y="-406006"/>
            <a:ext cx="12467771" cy="7670012"/>
          </a:xfrm>
          <a:prstGeom prst="rect">
            <a:avLst/>
          </a:prstGeom>
        </p:spPr>
      </p:pic>
      <p:sp>
        <p:nvSpPr>
          <p:cNvPr id="2" name="Title 1"/>
          <p:cNvSpPr>
            <a:spLocks noGrp="1"/>
          </p:cNvSpPr>
          <p:nvPr>
            <p:ph type="title"/>
          </p:nvPr>
        </p:nvSpPr>
        <p:spPr>
          <a:xfrm>
            <a:off x="264406" y="4715948"/>
            <a:ext cx="10058400" cy="1450757"/>
          </a:xfrm>
        </p:spPr>
        <p:txBody>
          <a:bodyPr>
            <a:normAutofit/>
          </a:bodyPr>
          <a:lstStyle/>
          <a:p>
            <a:r>
              <a:rPr lang="en-US" sz="8800" dirty="0" smtClean="0">
                <a:solidFill>
                  <a:schemeClr val="bg1"/>
                </a:solidFill>
              </a:rPr>
              <a:t>Ground </a:t>
            </a:r>
            <a:r>
              <a:rPr lang="en-US" sz="8800" dirty="0" smtClean="0">
                <a:solidFill>
                  <a:schemeClr val="bg1"/>
                </a:solidFill>
              </a:rPr>
              <a:t>Rules</a:t>
            </a:r>
            <a:endParaRPr lang="en-US" sz="8800" dirty="0">
              <a:solidFill>
                <a:schemeClr val="bg1"/>
              </a:solidFill>
            </a:endParaRPr>
          </a:p>
        </p:txBody>
      </p:sp>
      <p:grpSp>
        <p:nvGrpSpPr>
          <p:cNvPr id="15" name="Group 14"/>
          <p:cNvGrpSpPr/>
          <p:nvPr/>
        </p:nvGrpSpPr>
        <p:grpSpPr>
          <a:xfrm>
            <a:off x="1770823" y="926147"/>
            <a:ext cx="3627041" cy="2198654"/>
            <a:chOff x="2066742" y="848485"/>
            <a:chExt cx="3627041" cy="2198654"/>
          </a:xfrm>
        </p:grpSpPr>
        <p:sp>
          <p:nvSpPr>
            <p:cNvPr id="3" name="TextBox 2"/>
            <p:cNvSpPr txBox="1"/>
            <p:nvPr/>
          </p:nvSpPr>
          <p:spPr>
            <a:xfrm rot="20951061">
              <a:off x="2066742" y="2462364"/>
              <a:ext cx="3627041" cy="584775"/>
            </a:xfrm>
            <a:prstGeom prst="rect">
              <a:avLst/>
            </a:prstGeom>
            <a:noFill/>
          </p:spPr>
          <p:txBody>
            <a:bodyPr wrap="square" rtlCol="0">
              <a:spAutoFit/>
            </a:bodyPr>
            <a:lstStyle/>
            <a:p>
              <a:pPr algn="ctr"/>
              <a:r>
                <a:rPr lang="en-US" sz="3200" dirty="0" smtClean="0">
                  <a:solidFill>
                    <a:schemeClr val="bg2">
                      <a:lumMod val="75000"/>
                      <a:lumOff val="25000"/>
                    </a:schemeClr>
                  </a:solidFill>
                </a:rPr>
                <a:t>Take </a:t>
              </a:r>
              <a:r>
                <a:rPr lang="en-US" sz="3200" dirty="0">
                  <a:solidFill>
                    <a:schemeClr val="bg2">
                      <a:lumMod val="75000"/>
                      <a:lumOff val="25000"/>
                    </a:schemeClr>
                  </a:solidFill>
                </a:rPr>
                <a:t>care of </a:t>
              </a:r>
              <a:r>
                <a:rPr lang="en-US" sz="3200" dirty="0" smtClean="0">
                  <a:solidFill>
                    <a:schemeClr val="bg2">
                      <a:lumMod val="75000"/>
                      <a:lumOff val="25000"/>
                    </a:schemeClr>
                  </a:solidFill>
                </a:rPr>
                <a:t>yourself</a:t>
              </a:r>
              <a:endParaRPr lang="en-US" sz="3200" u="sng" dirty="0" smtClean="0">
                <a:solidFill>
                  <a:schemeClr val="bg2">
                    <a:lumMod val="75000"/>
                    <a:lumOff val="25000"/>
                  </a:schemeClr>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8810">
              <a:off x="2753926" y="848485"/>
              <a:ext cx="1817827" cy="1673352"/>
            </a:xfrm>
            <a:prstGeom prst="rect">
              <a:avLst/>
            </a:prstGeom>
          </p:spPr>
        </p:pic>
      </p:grpSp>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9139" t="28994" r="21410" b="34767"/>
          <a:stretch/>
        </p:blipFill>
        <p:spPr>
          <a:xfrm rot="1100088">
            <a:off x="7367356" y="959030"/>
            <a:ext cx="4128758" cy="4279012"/>
          </a:xfrm>
          <a:prstGeom prst="rect">
            <a:avLst/>
          </a:prstGeom>
        </p:spPr>
      </p:pic>
      <p:grpSp>
        <p:nvGrpSpPr>
          <p:cNvPr id="16" name="Group 15"/>
          <p:cNvGrpSpPr/>
          <p:nvPr/>
        </p:nvGrpSpPr>
        <p:grpSpPr>
          <a:xfrm rot="239943">
            <a:off x="7323471" y="2029056"/>
            <a:ext cx="3176428" cy="2383326"/>
            <a:chOff x="6258035" y="2048915"/>
            <a:chExt cx="3176428" cy="2383326"/>
          </a:xfrm>
        </p:grpSpPr>
        <p:pic>
          <p:nvPicPr>
            <p:cNvPr id="7" name="Picture 6"/>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907693">
              <a:off x="7896935" y="2048915"/>
              <a:ext cx="1120445" cy="1601052"/>
            </a:xfrm>
            <a:prstGeom prst="rect">
              <a:avLst/>
            </a:prstGeom>
          </p:spPr>
        </p:pic>
        <p:sp>
          <p:nvSpPr>
            <p:cNvPr id="6" name="TextBox 5"/>
            <p:cNvSpPr txBox="1"/>
            <p:nvPr/>
          </p:nvSpPr>
          <p:spPr>
            <a:xfrm rot="897545">
              <a:off x="6258035" y="3847466"/>
              <a:ext cx="3176428" cy="584775"/>
            </a:xfrm>
            <a:prstGeom prst="rect">
              <a:avLst/>
            </a:prstGeom>
            <a:noFill/>
          </p:spPr>
          <p:txBody>
            <a:bodyPr wrap="square" rtlCol="0">
              <a:spAutoFit/>
            </a:bodyPr>
            <a:lstStyle/>
            <a:p>
              <a:pPr algn="ctr"/>
              <a:r>
                <a:rPr lang="en-US" sz="3200" dirty="0" smtClean="0">
                  <a:solidFill>
                    <a:schemeClr val="bg2">
                      <a:lumMod val="75000"/>
                      <a:lumOff val="25000"/>
                    </a:schemeClr>
                  </a:solidFill>
                </a:rPr>
                <a:t>Be </a:t>
              </a:r>
              <a:r>
                <a:rPr lang="en-US" sz="3200" dirty="0" smtClean="0">
                  <a:solidFill>
                    <a:schemeClr val="bg2">
                      <a:lumMod val="75000"/>
                      <a:lumOff val="25000"/>
                    </a:schemeClr>
                  </a:solidFill>
                </a:rPr>
                <a:t>respectful</a:t>
              </a:r>
              <a:endParaRPr lang="en-US" sz="3200" u="sng" dirty="0" smtClean="0">
                <a:solidFill>
                  <a:schemeClr val="bg2">
                    <a:lumMod val="75000"/>
                    <a:lumOff val="25000"/>
                  </a:schemeClr>
                </a:solidFill>
              </a:endParaRPr>
            </a:p>
          </p:txBody>
        </p:sp>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2806" y="1795467"/>
            <a:ext cx="1124180" cy="858124"/>
          </a:xfrm>
          <a:prstGeom prst="rect">
            <a:avLst/>
          </a:prstGeom>
        </p:spPr>
      </p:pic>
      <p:sp>
        <p:nvSpPr>
          <p:cNvPr id="5" name="Slide Number Placeholder 4"/>
          <p:cNvSpPr>
            <a:spLocks noGrp="1"/>
          </p:cNvSpPr>
          <p:nvPr>
            <p:ph type="sldNum" sz="quarter" idx="12"/>
          </p:nvPr>
        </p:nvSpPr>
        <p:spPr/>
        <p:txBody>
          <a:bodyPr/>
          <a:lstStyle/>
          <a:p>
            <a:fld id="{BA875541-8164-4CC7-9F2F-6F0C49BB858D}" type="slidenum">
              <a:rPr lang="en-US" smtClean="0"/>
              <a:pPr/>
              <a:t>5</a:t>
            </a:fld>
            <a:endParaRPr lang="en-US"/>
          </a:p>
        </p:txBody>
      </p:sp>
    </p:spTree>
    <p:custDataLst>
      <p:tags r:id="rId1"/>
    </p:custDataLst>
    <p:extLst>
      <p:ext uri="{BB962C8B-B14F-4D97-AF65-F5344CB8AC3E}">
        <p14:creationId xmlns:p14="http://schemas.microsoft.com/office/powerpoint/2010/main" val="35314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Bystander Intervention?</a:t>
            </a:r>
            <a:endParaRPr lang="en-US" dirty="0">
              <a:solidFill>
                <a:schemeClr val="tx1"/>
              </a:solidFill>
            </a:endParaRPr>
          </a:p>
        </p:txBody>
      </p:sp>
      <p:sp>
        <p:nvSpPr>
          <p:cNvPr id="5" name="Content Placeholder 2"/>
          <p:cNvSpPr txBox="1">
            <a:spLocks/>
          </p:cNvSpPr>
          <p:nvPr/>
        </p:nvSpPr>
        <p:spPr>
          <a:xfrm>
            <a:off x="1097280" y="2116926"/>
            <a:ext cx="10688832" cy="273402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spcBef>
                <a:spcPts val="900"/>
              </a:spcBef>
              <a:spcAft>
                <a:spcPts val="150"/>
              </a:spcAft>
              <a:buSzPct val="100000"/>
              <a:buNone/>
            </a:pPr>
            <a:r>
              <a:rPr lang="en-US" sz="4400" dirty="0" err="1" smtClean="0">
                <a:solidFill>
                  <a:schemeClr val="accent4"/>
                </a:solidFill>
                <a:latin typeface="Garamond" panose="02020404030301010803" pitchFamily="18" charset="0"/>
              </a:rPr>
              <a:t>by</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stand</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er</a:t>
            </a:r>
            <a:r>
              <a:rPr lang="en-US" sz="4400" dirty="0" smtClean="0">
                <a:solidFill>
                  <a:schemeClr val="accent4"/>
                </a:solidFill>
                <a:latin typeface="Garamond" panose="02020404030301010803" pitchFamily="18" charset="0"/>
              </a:rPr>
              <a:t> </a:t>
            </a:r>
            <a:r>
              <a:rPr lang="en-US" sz="4400" dirty="0" err="1" smtClean="0">
                <a:solidFill>
                  <a:schemeClr val="accent4"/>
                </a:solidFill>
                <a:latin typeface="Garamond" panose="02020404030301010803" pitchFamily="18" charset="0"/>
              </a:rPr>
              <a:t>in</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ter</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ven</a:t>
            </a:r>
            <a:r>
              <a:rPr lang="en-US" sz="2000" dirty="0" err="1" smtClean="0">
                <a:solidFill>
                  <a:schemeClr val="accent4"/>
                </a:solidFill>
                <a:latin typeface="Garamond" panose="02020404030301010803" pitchFamily="18" charset="0"/>
              </a:rPr>
              <a:t>•</a:t>
            </a:r>
            <a:r>
              <a:rPr lang="en-US" sz="4400" dirty="0" err="1" smtClean="0">
                <a:solidFill>
                  <a:schemeClr val="accent4"/>
                </a:solidFill>
                <a:latin typeface="Garamond" panose="02020404030301010803" pitchFamily="18" charset="0"/>
              </a:rPr>
              <a:t>tion</a:t>
            </a:r>
            <a:r>
              <a:rPr lang="en-US" sz="4400" dirty="0" smtClean="0">
                <a:solidFill>
                  <a:schemeClr val="accent4"/>
                </a:solidFill>
                <a:latin typeface="Garamond" panose="02020404030301010803" pitchFamily="18" charset="0"/>
              </a:rPr>
              <a:t> </a:t>
            </a:r>
            <a:r>
              <a:rPr lang="en-US" sz="2400" dirty="0" smtClean="0">
                <a:latin typeface="Garamond" panose="02020404030301010803" pitchFamily="18" charset="0"/>
              </a:rPr>
              <a:t>(</a:t>
            </a:r>
            <a:r>
              <a:rPr lang="en-US" sz="2400" dirty="0" smtClean="0"/>
              <a:t>\ˈ</a:t>
            </a:r>
            <a:r>
              <a:rPr lang="en-US" sz="2400" dirty="0" err="1" smtClean="0"/>
              <a:t>bī</a:t>
            </a:r>
            <a:r>
              <a:rPr lang="en-US" sz="2400" dirty="0" smtClean="0"/>
              <a:t>-ˌ</a:t>
            </a:r>
            <a:r>
              <a:rPr lang="en-US" sz="2400" dirty="0" err="1" smtClean="0"/>
              <a:t>stan-dər</a:t>
            </a:r>
            <a:r>
              <a:rPr lang="en-US" sz="2400" dirty="0" smtClean="0"/>
              <a:t>\ \ˌin-</a:t>
            </a:r>
            <a:r>
              <a:rPr lang="en-US" sz="2400" dirty="0" err="1" smtClean="0"/>
              <a:t>tər</a:t>
            </a:r>
            <a:r>
              <a:rPr lang="en-US" sz="2400" dirty="0" smtClean="0"/>
              <a:t>-ˈ</a:t>
            </a:r>
            <a:r>
              <a:rPr lang="en-US" sz="2400" dirty="0" err="1" smtClean="0"/>
              <a:t>ven</a:t>
            </a:r>
            <a:r>
              <a:rPr lang="en-US" sz="2400" dirty="0" smtClean="0"/>
              <a:t>(t)-</a:t>
            </a:r>
            <a:r>
              <a:rPr lang="en-US" sz="2400" dirty="0" err="1" smtClean="0"/>
              <a:t>shən</a:t>
            </a:r>
            <a:r>
              <a:rPr lang="en-US" sz="2400" dirty="0" smtClean="0"/>
              <a:t>\)</a:t>
            </a:r>
            <a:r>
              <a:rPr lang="en-US" sz="2400" dirty="0" smtClean="0">
                <a:latin typeface="Garamond" panose="02020404030301010803" pitchFamily="18" charset="0"/>
              </a:rPr>
              <a:t>:</a:t>
            </a:r>
          </a:p>
          <a:p>
            <a:pPr marL="0" lvl="2" indent="0">
              <a:spcBef>
                <a:spcPts val="900"/>
              </a:spcBef>
              <a:spcAft>
                <a:spcPts val="150"/>
              </a:spcAft>
              <a:buSzPct val="100000"/>
              <a:buNone/>
            </a:pPr>
            <a:r>
              <a:rPr lang="en-US" sz="4400" dirty="0" smtClean="0">
                <a:latin typeface="Garamond" panose="02020404030301010803" pitchFamily="18" charset="0"/>
              </a:rPr>
              <a:t>Intervening if you see or hear behaviors that promote domestic and sexual violence.</a:t>
            </a:r>
            <a:endParaRPr lang="en-US" sz="4400" dirty="0">
              <a:latin typeface="Garamond" panose="02020404030301010803" pitchFamily="18" charset="0"/>
            </a:endParaRPr>
          </a:p>
        </p:txBody>
      </p:sp>
      <p:sp>
        <p:nvSpPr>
          <p:cNvPr id="3" name="Slide Number Placeholder 2"/>
          <p:cNvSpPr>
            <a:spLocks noGrp="1"/>
          </p:cNvSpPr>
          <p:nvPr>
            <p:ph type="sldNum" sz="quarter" idx="12"/>
          </p:nvPr>
        </p:nvSpPr>
        <p:spPr/>
        <p:txBody>
          <a:bodyPr/>
          <a:lstStyle/>
          <a:p>
            <a:fld id="{BA875541-8164-4CC7-9F2F-6F0C49BB858D}" type="slidenum">
              <a:rPr lang="en-US" smtClean="0"/>
              <a:pPr/>
              <a:t>6</a:t>
            </a:fld>
            <a:endParaRPr lang="en-US"/>
          </a:p>
        </p:txBody>
      </p:sp>
    </p:spTree>
    <p:custDataLst>
      <p:tags r:id="rId1"/>
    </p:custDataLst>
    <p:extLst>
      <p:ext uri="{BB962C8B-B14F-4D97-AF65-F5344CB8AC3E}">
        <p14:creationId xmlns:p14="http://schemas.microsoft.com/office/powerpoint/2010/main" val="2645162465"/>
      </p:ext>
    </p:extLst>
  </p:cSld>
  <p:clrMapOvr>
    <a:masterClrMapping/>
  </p:clrMapOvr>
  <mc:AlternateContent xmlns:mc="http://schemas.openxmlformats.org/markup-compatibility/2006" xmlns:p14="http://schemas.microsoft.com/office/powerpoint/2010/main">
    <mc:Choice Requires="p14">
      <p:transition spd="slow" p14:dur="2000" advTm="17166"/>
    </mc:Choice>
    <mc:Fallback xmlns="">
      <p:transition spd="slow" advTm="17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0958" y="558949"/>
            <a:ext cx="1401478" cy="1401478"/>
          </a:xfrm>
          <a:prstGeom prst="rect">
            <a:avLst/>
          </a:prstGeom>
          <a:noFill/>
        </p:spPr>
      </p:pic>
      <p:pic>
        <p:nvPicPr>
          <p:cNvPr id="4"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8192" y="2123278"/>
            <a:ext cx="1401478" cy="1401478"/>
          </a:xfrm>
          <a:prstGeom prst="rect">
            <a:avLst/>
          </a:prstGeom>
          <a:noFill/>
        </p:spPr>
      </p:pic>
      <p:pic>
        <p:nvPicPr>
          <p:cNvPr id="5"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9117" y="558949"/>
            <a:ext cx="1401478" cy="1401478"/>
          </a:xfrm>
          <a:prstGeom prst="rect">
            <a:avLst/>
          </a:prstGeom>
          <a:noFill/>
        </p:spPr>
      </p:pic>
      <p:pic>
        <p:nvPicPr>
          <p:cNvPr id="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018" y="558949"/>
            <a:ext cx="1401478" cy="1401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9670" y="558949"/>
            <a:ext cx="1401478" cy="1401478"/>
          </a:xfrm>
          <a:prstGeom prst="rect">
            <a:avLst/>
          </a:prstGeom>
          <a:noFill/>
        </p:spPr>
      </p:pic>
      <p:pic>
        <p:nvPicPr>
          <p:cNvPr id="10"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9679" y="558949"/>
            <a:ext cx="1401478" cy="1401478"/>
          </a:xfrm>
          <a:prstGeom prst="rect">
            <a:avLst/>
          </a:prstGeom>
          <a:noFill/>
        </p:spPr>
      </p:pic>
      <p:pic>
        <p:nvPicPr>
          <p:cNvPr id="11"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4708" y="558949"/>
            <a:ext cx="1401478" cy="1401478"/>
          </a:xfrm>
          <a:prstGeom prst="rect">
            <a:avLst/>
          </a:prstGeom>
          <a:noFill/>
        </p:spPr>
      </p:pic>
      <p:pic>
        <p:nvPicPr>
          <p:cNvPr id="12"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9297" y="2123278"/>
            <a:ext cx="1401478" cy="1401478"/>
          </a:xfrm>
          <a:prstGeom prst="rect">
            <a:avLst/>
          </a:prstGeom>
          <a:noFill/>
        </p:spPr>
      </p:pic>
      <p:pic>
        <p:nvPicPr>
          <p:cNvPr id="13"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07702" y="2123278"/>
            <a:ext cx="1401478" cy="1401478"/>
          </a:xfrm>
          <a:prstGeom prst="rect">
            <a:avLst/>
          </a:prstGeom>
          <a:noFill/>
        </p:spPr>
      </p:pic>
      <p:pic>
        <p:nvPicPr>
          <p:cNvPr id="15"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1018" y="3687606"/>
            <a:ext cx="1401478" cy="1401478"/>
          </a:xfrm>
          <a:prstGeom prst="rect">
            <a:avLst/>
          </a:prstGeom>
          <a:noFill/>
        </p:spPr>
      </p:pic>
      <p:pic>
        <p:nvPicPr>
          <p:cNvPr id="16"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8432" y="3687606"/>
            <a:ext cx="1401478" cy="1401478"/>
          </a:xfrm>
          <a:prstGeom prst="rect">
            <a:avLst/>
          </a:prstGeom>
          <a:noFill/>
        </p:spPr>
      </p:pic>
      <p:grpSp>
        <p:nvGrpSpPr>
          <p:cNvPr id="25" name="Group 24"/>
          <p:cNvGrpSpPr/>
          <p:nvPr/>
        </p:nvGrpSpPr>
        <p:grpSpPr>
          <a:xfrm>
            <a:off x="3648201" y="3687606"/>
            <a:ext cx="1401478" cy="1401478"/>
            <a:chOff x="4864743" y="4916842"/>
            <a:chExt cx="1868820" cy="1868820"/>
          </a:xfrm>
        </p:grpSpPr>
        <p:pic>
          <p:nvPicPr>
            <p:cNvPr id="1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4743" y="4916842"/>
              <a:ext cx="1868820" cy="1868820"/>
            </a:xfrm>
            <a:prstGeom prst="rect">
              <a:avLst/>
            </a:prstGeom>
            <a:noFill/>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25324">
              <a:off x="5891151" y="5460127"/>
              <a:ext cx="464170" cy="782247"/>
            </a:xfrm>
            <a:prstGeom prst="rect">
              <a:avLst/>
            </a:prstGeom>
          </p:spPr>
        </p:pic>
      </p:grpSp>
      <p:pic>
        <p:nvPicPr>
          <p:cNvPr id="20"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5050" y="2123278"/>
            <a:ext cx="1401478" cy="1401478"/>
          </a:xfrm>
          <a:prstGeom prst="rect">
            <a:avLst/>
          </a:prstGeom>
          <a:noFill/>
        </p:spPr>
      </p:pic>
      <p:grpSp>
        <p:nvGrpSpPr>
          <p:cNvPr id="23" name="Group 22"/>
          <p:cNvGrpSpPr/>
          <p:nvPr/>
        </p:nvGrpSpPr>
        <p:grpSpPr>
          <a:xfrm>
            <a:off x="6313810" y="2123278"/>
            <a:ext cx="1401478" cy="1401478"/>
            <a:chOff x="8419235" y="2830867"/>
            <a:chExt cx="1868820" cy="1868820"/>
          </a:xfrm>
        </p:grpSpPr>
        <p:pic>
          <p:nvPicPr>
            <p:cNvPr id="14"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9235" y="2830867"/>
              <a:ext cx="1868820" cy="1868820"/>
            </a:xfrm>
            <a:prstGeom prst="rect">
              <a:avLst/>
            </a:prstGeom>
            <a:noFill/>
          </p:spPr>
        </p:pic>
        <p:pic>
          <p:nvPicPr>
            <p:cNvPr id="1032" name="Picture 8" descr="http://www.hopecrisiscenter.org/images/teal_ribb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2159">
              <a:off x="9584948" y="3410587"/>
              <a:ext cx="439245" cy="70938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0704" y="3687605"/>
            <a:ext cx="1401478" cy="1401478"/>
          </a:xfrm>
          <a:prstGeom prst="rect">
            <a:avLst/>
          </a:prstGeom>
          <a:noFill/>
        </p:spPr>
      </p:pic>
      <p:pic>
        <p:nvPicPr>
          <p:cNvPr id="2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60756" y="2123278"/>
            <a:ext cx="1401478" cy="1401478"/>
          </a:xfrm>
          <a:prstGeom prst="rect">
            <a:avLst/>
          </a:prstGeom>
          <a:noFill/>
        </p:spPr>
      </p:pic>
      <p:pic>
        <p:nvPicPr>
          <p:cNvPr id="28"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3810" y="3687605"/>
            <a:ext cx="1401478" cy="1401478"/>
          </a:xfrm>
          <a:prstGeom prst="rect">
            <a:avLst/>
          </a:prstGeom>
          <a:noFill/>
        </p:spPr>
      </p:pic>
      <p:pic>
        <p:nvPicPr>
          <p:cNvPr id="29"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855" y="3687605"/>
            <a:ext cx="1401478" cy="1401478"/>
          </a:xfrm>
          <a:prstGeom prst="rect">
            <a:avLst/>
          </a:prstGeom>
          <a:noFill/>
        </p:spPr>
      </p:pic>
      <p:pic>
        <p:nvPicPr>
          <p:cNvPr id="30"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9418" y="3687605"/>
            <a:ext cx="1401478" cy="1401478"/>
          </a:xfrm>
          <a:prstGeom prst="rect">
            <a:avLst/>
          </a:prstGeom>
          <a:noFill/>
        </p:spPr>
      </p:pic>
      <p:grpSp>
        <p:nvGrpSpPr>
          <p:cNvPr id="42" name="Group 41"/>
          <p:cNvGrpSpPr/>
          <p:nvPr/>
        </p:nvGrpSpPr>
        <p:grpSpPr>
          <a:xfrm>
            <a:off x="10310595" y="3687605"/>
            <a:ext cx="1401478" cy="1401478"/>
            <a:chOff x="10192192" y="7002813"/>
            <a:chExt cx="1868820" cy="1868820"/>
          </a:xfrm>
        </p:grpSpPr>
        <p:pic>
          <p:nvPicPr>
            <p:cNvPr id="32"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92192" y="7002813"/>
              <a:ext cx="1868820" cy="1868820"/>
            </a:xfrm>
            <a:prstGeom prst="rect">
              <a:avLst/>
            </a:prstGeom>
            <a:noFill/>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25324">
              <a:off x="11213389" y="7546099"/>
              <a:ext cx="464170" cy="782247"/>
            </a:xfrm>
            <a:prstGeom prst="rect">
              <a:avLst/>
            </a:prstGeom>
          </p:spPr>
        </p:pic>
      </p:grpSp>
      <p:pic>
        <p:nvPicPr>
          <p:cNvPr id="36"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0595" y="593700"/>
            <a:ext cx="1401478" cy="1401478"/>
          </a:xfrm>
          <a:prstGeom prst="rect">
            <a:avLst/>
          </a:prstGeom>
          <a:noFill/>
        </p:spPr>
      </p:pic>
      <p:pic>
        <p:nvPicPr>
          <p:cNvPr id="37"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10595" y="2140652"/>
            <a:ext cx="1401478" cy="1401478"/>
          </a:xfrm>
          <a:prstGeom prst="rect">
            <a:avLst/>
          </a:prstGeom>
          <a:noFill/>
        </p:spPr>
      </p:pic>
      <p:grpSp>
        <p:nvGrpSpPr>
          <p:cNvPr id="41" name="Group 40"/>
          <p:cNvGrpSpPr/>
          <p:nvPr/>
        </p:nvGrpSpPr>
        <p:grpSpPr>
          <a:xfrm>
            <a:off x="2158432" y="558949"/>
            <a:ext cx="1401478" cy="1401478"/>
            <a:chOff x="2878191" y="744892"/>
            <a:chExt cx="1868820" cy="1868820"/>
          </a:xfrm>
        </p:grpSpPr>
        <p:pic>
          <p:nvPicPr>
            <p:cNvPr id="9"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8191" y="744892"/>
              <a:ext cx="1868820" cy="1868820"/>
            </a:xfrm>
            <a:prstGeom prst="rect">
              <a:avLst/>
            </a:prstGeom>
            <a:noFill/>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25324">
              <a:off x="4019278" y="1396582"/>
              <a:ext cx="464170" cy="782247"/>
            </a:xfrm>
            <a:prstGeom prst="rect">
              <a:avLst/>
            </a:prstGeom>
          </p:spPr>
        </p:pic>
      </p:grpSp>
      <p:grpSp>
        <p:nvGrpSpPr>
          <p:cNvPr id="24" name="Group 23"/>
          <p:cNvGrpSpPr/>
          <p:nvPr/>
        </p:nvGrpSpPr>
        <p:grpSpPr>
          <a:xfrm>
            <a:off x="730615" y="2081547"/>
            <a:ext cx="1401478" cy="1401478"/>
            <a:chOff x="2957878" y="7002812"/>
            <a:chExt cx="1868820" cy="1868820"/>
          </a:xfrm>
        </p:grpSpPr>
        <p:pic>
          <p:nvPicPr>
            <p:cNvPr id="34"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7878" y="7002812"/>
              <a:ext cx="1868820" cy="1868820"/>
            </a:xfrm>
            <a:prstGeom prst="rect">
              <a:avLst/>
            </a:prstGeom>
            <a:noFill/>
          </p:spPr>
        </p:pic>
        <p:pic>
          <p:nvPicPr>
            <p:cNvPr id="40" name="Picture 8" descr="http://www.hopecrisiscenter.org/images/teal_ribb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2159">
              <a:off x="3890314" y="7582532"/>
              <a:ext cx="439245" cy="70938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41699" y="5293664"/>
            <a:ext cx="10980336" cy="830997"/>
          </a:xfrm>
          <a:prstGeom prst="rect">
            <a:avLst/>
          </a:prstGeom>
          <a:noFill/>
        </p:spPr>
        <p:txBody>
          <a:bodyPr wrap="square" rtlCol="0">
            <a:spAutoFit/>
          </a:bodyPr>
          <a:lstStyle/>
          <a:p>
            <a:pPr algn="ctr"/>
            <a:r>
              <a:rPr lang="en-US" sz="4800" i="1" dirty="0" smtClean="0">
                <a:latin typeface="+mj-lt"/>
              </a:rPr>
              <a:t>What’s My Role?</a:t>
            </a:r>
            <a:endParaRPr lang="en-US" sz="4800" i="1" dirty="0">
              <a:latin typeface="+mj-lt"/>
            </a:endParaRPr>
          </a:p>
        </p:txBody>
      </p:sp>
      <p:sp>
        <p:nvSpPr>
          <p:cNvPr id="2" name="Slide Number Placeholder 1"/>
          <p:cNvSpPr>
            <a:spLocks noGrp="1"/>
          </p:cNvSpPr>
          <p:nvPr>
            <p:ph type="sldNum" sz="quarter" idx="12"/>
          </p:nvPr>
        </p:nvSpPr>
        <p:spPr/>
        <p:txBody>
          <a:bodyPr/>
          <a:lstStyle/>
          <a:p>
            <a:fld id="{BA875541-8164-4CC7-9F2F-6F0C49BB858D}" type="slidenum">
              <a:rPr lang="en-US" smtClean="0"/>
              <a:pPr/>
              <a:t>7</a:t>
            </a:fld>
            <a:endParaRPr lang="en-US"/>
          </a:p>
        </p:txBody>
      </p:sp>
    </p:spTree>
    <p:custDataLst>
      <p:tags r:id="rId1"/>
    </p:custDataLst>
    <p:extLst>
      <p:ext uri="{BB962C8B-B14F-4D97-AF65-F5344CB8AC3E}">
        <p14:creationId xmlns:p14="http://schemas.microsoft.com/office/powerpoint/2010/main" val="2315993807"/>
      </p:ext>
    </p:extLst>
  </p:cSld>
  <p:clrMapOvr>
    <a:masterClrMapping/>
  </p:clrMapOvr>
  <mc:AlternateContent xmlns:mc="http://schemas.openxmlformats.org/markup-compatibility/2006" xmlns:p14="http://schemas.microsoft.com/office/powerpoint/2010/main">
    <mc:Choice Requires="p14">
      <p:transition spd="slow" p14:dur="2000" advTm="15956"/>
    </mc:Choice>
    <mc:Fallback xmlns="">
      <p:transition spd="slow" advTm="159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964" y="3951694"/>
            <a:ext cx="1868820" cy="186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53499" y="3951694"/>
            <a:ext cx="1868820" cy="1868820"/>
          </a:xfrm>
          <a:prstGeom prst="rect">
            <a:avLst/>
          </a:prstGeom>
          <a:noFill/>
        </p:spPr>
      </p:pic>
      <p:pic>
        <p:nvPicPr>
          <p:cNvPr id="13"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5628" y="3951694"/>
            <a:ext cx="1868820" cy="1868820"/>
          </a:xfrm>
          <a:prstGeom prst="rect">
            <a:avLst/>
          </a:prstGeom>
          <a:noFill/>
        </p:spPr>
      </p:pic>
      <p:sp>
        <p:nvSpPr>
          <p:cNvPr id="20" name="Title 1"/>
          <p:cNvSpPr txBox="1">
            <a:spLocks/>
          </p:cNvSpPr>
          <p:nvPr/>
        </p:nvSpPr>
        <p:spPr>
          <a:xfrm>
            <a:off x="696684" y="-198710"/>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4400" dirty="0">
              <a:latin typeface="+mn-lt"/>
            </a:endParaRPr>
          </a:p>
        </p:txBody>
      </p:sp>
      <p:pic>
        <p:nvPicPr>
          <p:cNvPr id="16"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6245" y="3951694"/>
            <a:ext cx="1844380" cy="1868820"/>
          </a:xfrm>
          <a:prstGeom prst="rect">
            <a:avLst/>
          </a:prstGeom>
          <a:noFill/>
        </p:spPr>
      </p:pic>
      <p:pic>
        <p:nvPicPr>
          <p:cNvPr id="27"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3850" y="3951694"/>
            <a:ext cx="1924790" cy="1868820"/>
          </a:xfrm>
          <a:prstGeom prst="rect">
            <a:avLst/>
          </a:prstGeom>
          <a:noFill/>
        </p:spPr>
      </p:pic>
      <p:sp>
        <p:nvSpPr>
          <p:cNvPr id="5" name="TextBox 4"/>
          <p:cNvSpPr txBox="1"/>
          <p:nvPr/>
        </p:nvSpPr>
        <p:spPr>
          <a:xfrm>
            <a:off x="447625" y="2722479"/>
            <a:ext cx="11744375" cy="830997"/>
          </a:xfrm>
          <a:prstGeom prst="rect">
            <a:avLst/>
          </a:prstGeom>
          <a:noFill/>
        </p:spPr>
        <p:txBody>
          <a:bodyPr wrap="square" rtlCol="0">
            <a:spAutoFit/>
          </a:bodyPr>
          <a:lstStyle/>
          <a:p>
            <a:pPr algn="ctr"/>
            <a:r>
              <a:rPr lang="en-US" sz="4800" dirty="0" smtClean="0">
                <a:latin typeface="+mj-lt"/>
              </a:rPr>
              <a:t>Become empowered to help</a:t>
            </a:r>
            <a:endParaRPr lang="en-US" sz="4800" dirty="0">
              <a:latin typeface="+mj-lt"/>
            </a:endParaRPr>
          </a:p>
        </p:txBody>
      </p:sp>
      <p:pic>
        <p:nvPicPr>
          <p:cNvPr id="14"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8307" y="3951694"/>
            <a:ext cx="1868820" cy="1868820"/>
          </a:xfrm>
          <a:prstGeom prst="rect">
            <a:avLst/>
          </a:prstGeom>
          <a:noFill/>
        </p:spPr>
      </p:pic>
      <p:pic>
        <p:nvPicPr>
          <p:cNvPr id="17" name="Picture 2" descr="http://openclipart.org/image/2400px/svg_to_png/15038/nicubunu_Stick_figure_male_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4315" y="3951694"/>
            <a:ext cx="1904192" cy="1868820"/>
          </a:xfrm>
          <a:prstGeom prst="rect">
            <a:avLst/>
          </a:prstGeom>
          <a:noFill/>
        </p:spPr>
      </p:pic>
      <p:pic>
        <p:nvPicPr>
          <p:cNvPr id="18" name="Picture 2" descr="http://openclipart.org/image/2400px/svg_to_png/15038/nicubunu_Stick_figure_male_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7472" y="494744"/>
            <a:ext cx="1868820" cy="1868820"/>
          </a:xfrm>
          <a:prstGeom prst="rect">
            <a:avLst/>
          </a:prstGeom>
          <a:noFill/>
        </p:spPr>
      </p:pic>
      <p:pic>
        <p:nvPicPr>
          <p:cNvPr id="19" name="Picture 2" descr="http://openclipart.org/image/2400px/svg_to_png/15038/nicubunu_Stick_figure_male_2.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3062" y="486580"/>
            <a:ext cx="1868820" cy="1868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openclipart.org/image/2400px/svg_to_png/15038/nicubunu_Stick_figure_male_2.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84196" y="486580"/>
            <a:ext cx="1904192" cy="1868820"/>
          </a:xfrm>
          <a:prstGeom prst="rect">
            <a:avLst/>
          </a:prstGeom>
          <a:noFill/>
        </p:spPr>
      </p:pic>
      <p:pic>
        <p:nvPicPr>
          <p:cNvPr id="22" name="Picture 2" descr="http://openclipart.org/image/2400px/svg_to_png/15038/nicubunu_Stick_figure_male_2.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00920" y="470317"/>
            <a:ext cx="1904192" cy="1868820"/>
          </a:xfrm>
          <a:prstGeom prst="rect">
            <a:avLst/>
          </a:prstGeom>
          <a:noFill/>
        </p:spPr>
      </p:pic>
      <p:sp>
        <p:nvSpPr>
          <p:cNvPr id="2" name="Slide Number Placeholder 1"/>
          <p:cNvSpPr>
            <a:spLocks noGrp="1"/>
          </p:cNvSpPr>
          <p:nvPr>
            <p:ph type="sldNum" sz="quarter" idx="12"/>
          </p:nvPr>
        </p:nvSpPr>
        <p:spPr/>
        <p:txBody>
          <a:bodyPr/>
          <a:lstStyle/>
          <a:p>
            <a:fld id="{BA875541-8164-4CC7-9F2F-6F0C49BB858D}" type="slidenum">
              <a:rPr lang="en-US" smtClean="0"/>
              <a:pPr/>
              <a:t>8</a:t>
            </a:fld>
            <a:endParaRPr lang="en-US"/>
          </a:p>
        </p:txBody>
      </p:sp>
    </p:spTree>
    <p:custDataLst>
      <p:tags r:id="rId1"/>
    </p:custDataLst>
    <p:extLst>
      <p:ext uri="{BB962C8B-B14F-4D97-AF65-F5344CB8AC3E}">
        <p14:creationId xmlns:p14="http://schemas.microsoft.com/office/powerpoint/2010/main" val="32917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 presetClass="entr" presetSubtype="0" fill="hold" grpId="0" nodeType="withEffect" nodePh="1">
                                  <p:stCondLst>
                                    <p:cond delay="500"/>
                                  </p:stCondLst>
                                  <p:endCondLst>
                                    <p:cond evt="begin" delay="0">
                                      <p:tn val="49"/>
                                    </p:cond>
                                  </p:end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02540" y="124743"/>
            <a:ext cx="8669113" cy="859679"/>
          </a:xfrm>
          <a:effectLst/>
        </p:spPr>
        <p:txBody>
          <a:bodyPr>
            <a:noAutofit/>
          </a:bodyPr>
          <a:lstStyle/>
          <a:p>
            <a:r>
              <a:rPr lang="en-US" sz="5400" dirty="0" smtClean="0">
                <a:solidFill>
                  <a:schemeClr val="tx1"/>
                </a:solidFill>
                <a:effectLst/>
              </a:rPr>
              <a:t>You can make a difference</a:t>
            </a:r>
            <a:endParaRPr lang="en-US" sz="5400" dirty="0">
              <a:solidFill>
                <a:schemeClr val="tx1"/>
              </a:solidFill>
              <a:effectLst/>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14:fade in="500"/>
                </p14:media>
              </p:ext>
            </p:extLst>
          </p:nvPr>
        </p:nvPicPr>
        <p:blipFill>
          <a:blip r:embed="rId6" cstate="print"/>
          <a:stretch>
            <a:fillRect/>
          </a:stretch>
        </p:blipFill>
        <p:spPr>
          <a:xfrm>
            <a:off x="11430000" y="6096000"/>
            <a:ext cx="609600" cy="609600"/>
          </a:xfrm>
          <a:prstGeom prst="rect">
            <a:avLst/>
          </a:prstGeom>
        </p:spPr>
      </p:pic>
      <p:sp>
        <p:nvSpPr>
          <p:cNvPr id="10" name="TextBox 9"/>
          <p:cNvSpPr txBox="1"/>
          <p:nvPr/>
        </p:nvSpPr>
        <p:spPr>
          <a:xfrm>
            <a:off x="3685186" y="1189157"/>
            <a:ext cx="10471352" cy="1692771"/>
          </a:xfrm>
          <a:prstGeom prst="rect">
            <a:avLst/>
          </a:prstGeom>
          <a:noFill/>
        </p:spPr>
        <p:txBody>
          <a:bodyPr wrap="square" rtlCol="0">
            <a:spAutoFit/>
          </a:bodyPr>
          <a:lstStyle/>
          <a:p>
            <a:pPr lvl="1"/>
            <a:r>
              <a:rPr lang="en-US" sz="2800" dirty="0" smtClean="0">
                <a:solidFill>
                  <a:schemeClr val="tx1">
                    <a:lumMod val="75000"/>
                    <a:lumOff val="25000"/>
                  </a:schemeClr>
                </a:solidFill>
                <a:cs typeface="MV Boli" panose="02000500030200090000" pitchFamily="2" charset="0"/>
              </a:rPr>
              <a:t>After a supervisor protected confidential information:</a:t>
            </a:r>
          </a:p>
          <a:p>
            <a:pPr lvl="1"/>
            <a:r>
              <a:rPr lang="en-US" sz="4400" dirty="0" smtClean="0">
                <a:solidFill>
                  <a:schemeClr val="accent4"/>
                </a:solidFill>
                <a:latin typeface="Garamond" panose="02020404030301010803" pitchFamily="18" charset="0"/>
                <a:cs typeface="MV Boli" panose="02000500030200090000" pitchFamily="2" charset="0"/>
              </a:rPr>
              <a:t>I felt safe and supported.  </a:t>
            </a:r>
          </a:p>
          <a:p>
            <a:pPr lvl="1"/>
            <a:r>
              <a:rPr lang="en-US" sz="3200" dirty="0" smtClean="0">
                <a:solidFill>
                  <a:schemeClr val="accent4"/>
                </a:solidFill>
                <a:latin typeface="Garamond" panose="02020404030301010803" pitchFamily="18" charset="0"/>
                <a:cs typeface="MV Boli" panose="02000500030200090000" pitchFamily="2" charset="0"/>
              </a:rPr>
              <a:t>        - J. (Domestic violence survivor, age 45)</a:t>
            </a:r>
            <a:endParaRPr lang="en-US" sz="3200" dirty="0">
              <a:solidFill>
                <a:schemeClr val="accent4"/>
              </a:solidFill>
              <a:latin typeface="Garamond" panose="02020404030301010803" pitchFamily="18" charset="0"/>
              <a:cs typeface="MV Boli" panose="02000500030200090000" pitchFamily="2" charset="0"/>
            </a:endParaRPr>
          </a:p>
        </p:txBody>
      </p:sp>
      <p:sp>
        <p:nvSpPr>
          <p:cNvPr id="11" name="TextBox 10"/>
          <p:cNvSpPr txBox="1"/>
          <p:nvPr/>
        </p:nvSpPr>
        <p:spPr>
          <a:xfrm>
            <a:off x="801027" y="3195459"/>
            <a:ext cx="8381092" cy="3662541"/>
          </a:xfrm>
          <a:prstGeom prst="rect">
            <a:avLst/>
          </a:prstGeom>
          <a:noFill/>
        </p:spPr>
        <p:txBody>
          <a:bodyPr wrap="square" rtlCol="0">
            <a:spAutoFit/>
          </a:bodyPr>
          <a:lstStyle/>
          <a:p>
            <a:r>
              <a:rPr lang="en-US" sz="2800" dirty="0" smtClean="0">
                <a:solidFill>
                  <a:schemeClr val="tx1">
                    <a:lumMod val="75000"/>
                    <a:lumOff val="25000"/>
                  </a:schemeClr>
                </a:solidFill>
                <a:cs typeface="MV Boli" panose="02000500030200090000" pitchFamily="2" charset="0"/>
              </a:rPr>
              <a:t>After a colleague reached to talk to a survivor of domestic violence and sexual assault, M. felt</a:t>
            </a:r>
          </a:p>
          <a:p>
            <a:r>
              <a:rPr lang="en-US" sz="4000" dirty="0" smtClean="0">
                <a:solidFill>
                  <a:schemeClr val="accent4"/>
                </a:solidFill>
                <a:latin typeface="Garamond" panose="02020404030301010803" pitchFamily="18" charset="0"/>
                <a:cs typeface="MV Boli" panose="02000500030200090000" pitchFamily="2" charset="0"/>
              </a:rPr>
              <a:t>validated</a:t>
            </a:r>
            <a:r>
              <a:rPr lang="en-US" sz="4000" dirty="0">
                <a:solidFill>
                  <a:schemeClr val="accent4"/>
                </a:solidFill>
                <a:latin typeface="Garamond" panose="02020404030301010803" pitchFamily="18" charset="0"/>
                <a:cs typeface="MV Boli" panose="02000500030200090000" pitchFamily="2" charset="0"/>
              </a:rPr>
              <a:t>, cared for [and] </a:t>
            </a:r>
            <a:r>
              <a:rPr lang="en-US" sz="4000" dirty="0">
                <a:solidFill>
                  <a:schemeClr val="accent4"/>
                </a:solidFill>
                <a:latin typeface="Garamond" panose="02020404030301010803" pitchFamily="18" charset="0"/>
              </a:rPr>
              <a:t>less </a:t>
            </a:r>
            <a:r>
              <a:rPr lang="en-US" sz="4000" dirty="0" smtClean="0">
                <a:solidFill>
                  <a:schemeClr val="accent4"/>
                </a:solidFill>
                <a:latin typeface="Garamond" panose="02020404030301010803" pitchFamily="18" charset="0"/>
              </a:rPr>
              <a:t>isolated </a:t>
            </a:r>
          </a:p>
          <a:p>
            <a:r>
              <a:rPr lang="en-US" sz="2800" dirty="0" smtClean="0">
                <a:solidFill>
                  <a:schemeClr val="tx1">
                    <a:lumMod val="75000"/>
                    <a:lumOff val="25000"/>
                  </a:schemeClr>
                </a:solidFill>
              </a:rPr>
              <a:t> </a:t>
            </a:r>
            <a:r>
              <a:rPr lang="en-US" sz="4000" dirty="0" smtClean="0">
                <a:solidFill>
                  <a:schemeClr val="accent4"/>
                </a:solidFill>
                <a:latin typeface="Garamond" panose="02020404030301010803" pitchFamily="18" charset="0"/>
              </a:rPr>
              <a:t>challenged the negative things </a:t>
            </a:r>
          </a:p>
          <a:p>
            <a:r>
              <a:rPr lang="en-US" sz="2800" dirty="0" smtClean="0">
                <a:solidFill>
                  <a:schemeClr val="tx1">
                    <a:lumMod val="75000"/>
                    <a:lumOff val="25000"/>
                  </a:schemeClr>
                </a:solidFill>
              </a:rPr>
              <a:t>the </a:t>
            </a:r>
            <a:r>
              <a:rPr lang="en-US" sz="2800" dirty="0">
                <a:solidFill>
                  <a:schemeClr val="tx1">
                    <a:lumMod val="75000"/>
                    <a:lumOff val="25000"/>
                  </a:schemeClr>
                </a:solidFill>
              </a:rPr>
              <a:t>abuser </a:t>
            </a:r>
            <a:r>
              <a:rPr lang="en-US" sz="2800" dirty="0" smtClean="0">
                <a:solidFill>
                  <a:schemeClr val="tx1">
                    <a:lumMod val="75000"/>
                    <a:lumOff val="25000"/>
                  </a:schemeClr>
                </a:solidFill>
              </a:rPr>
              <a:t>said to the victim.</a:t>
            </a:r>
          </a:p>
          <a:p>
            <a:pPr lvl="8"/>
            <a:r>
              <a:rPr lang="en-US" sz="2800" dirty="0" smtClean="0">
                <a:solidFill>
                  <a:schemeClr val="accent4"/>
                </a:solidFill>
              </a:rPr>
              <a:t>                                - M. (Age 39)</a:t>
            </a:r>
            <a:endParaRPr lang="en-US" sz="2800" dirty="0">
              <a:solidFill>
                <a:schemeClr val="accent4"/>
              </a:solidFill>
            </a:endParaRPr>
          </a:p>
          <a:p>
            <a:endParaRPr lang="en-US" sz="4000" dirty="0"/>
          </a:p>
        </p:txBody>
      </p:sp>
      <p:sp>
        <p:nvSpPr>
          <p:cNvPr id="3" name="Slide Number Placeholder 2"/>
          <p:cNvSpPr>
            <a:spLocks noGrp="1"/>
          </p:cNvSpPr>
          <p:nvPr>
            <p:ph type="sldNum" sz="quarter" idx="12"/>
          </p:nvPr>
        </p:nvSpPr>
        <p:spPr/>
        <p:txBody>
          <a:bodyPr/>
          <a:lstStyle/>
          <a:p>
            <a:fld id="{BA875541-8164-4CC7-9F2F-6F0C49BB858D}" type="slidenum">
              <a:rPr lang="en-US" smtClean="0"/>
              <a:pPr/>
              <a:t>9</a:t>
            </a:fld>
            <a:endParaRPr lang="en-US"/>
          </a:p>
        </p:txBody>
      </p:sp>
    </p:spTree>
    <p:custDataLst>
      <p:tags r:id="rId1"/>
    </p:custDataLst>
    <p:extLst>
      <p:ext uri="{BB962C8B-B14F-4D97-AF65-F5344CB8AC3E}">
        <p14:creationId xmlns:p14="http://schemas.microsoft.com/office/powerpoint/2010/main" val="2866579752"/>
      </p:ext>
    </p:extLst>
  </p:cSld>
  <p:clrMapOvr>
    <a:masterClrMapping/>
  </p:clrMapOvr>
  <mc:AlternateContent xmlns:mc="http://schemas.openxmlformats.org/markup-compatibility/2006" xmlns:p14="http://schemas.microsoft.com/office/powerpoint/2010/main">
    <mc:Choice Requires="p14">
      <p:transition spd="slow" p14:dur="2000" advTm="28220"/>
    </mc:Choice>
    <mc:Fallback xmlns="">
      <p:transition spd="slow" advTm="28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42424" mute="1" showWhenStopped="0">
                <p:cTn id="13" fill="hold" display="0">
                  <p:stCondLst>
                    <p:cond delay="indefinite"/>
                  </p:stCondLst>
                  <p:endCondLst>
                    <p:cond evt="onStopAudio" delay="0">
                      <p:tgtEl>
                        <p:sldTgt/>
                      </p:tgtEl>
                    </p:cond>
                  </p:endCondLst>
                </p:cTn>
                <p:tgtEl>
                  <p:spTgt spid="6"/>
                </p:tgtEl>
              </p:cMediaNode>
            </p:audio>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IMING" val="|4.7|5.9|10.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IMING" val="|4.8"/>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IMING" val="|1.1|14.1"/>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von custom test">
      <a:dk1>
        <a:sysClr val="windowText" lastClr="000000"/>
      </a:dk1>
      <a:lt1>
        <a:sysClr val="window" lastClr="FFFFFF"/>
      </a:lt1>
      <a:dk2>
        <a:srgbClr val="514949"/>
      </a:dk2>
      <a:lt2>
        <a:srgbClr val="000000"/>
      </a:lt2>
      <a:accent1>
        <a:srgbClr val="000000"/>
      </a:accent1>
      <a:accent2>
        <a:srgbClr val="998E8E"/>
      </a:accent2>
      <a:accent3>
        <a:srgbClr val="5987C5"/>
      </a:accent3>
      <a:accent4>
        <a:srgbClr val="ED038A"/>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2362</Words>
  <Application>Microsoft Office PowerPoint</Application>
  <PresentationFormat>Widescreen</PresentationFormat>
  <Paragraphs>320</Paragraphs>
  <Slides>23</Slides>
  <Notes>23</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Arial</vt:lpstr>
      <vt:lpstr>Arial Black</vt:lpstr>
      <vt:lpstr>Book Antiqua</vt:lpstr>
      <vt:lpstr>Calibri</vt:lpstr>
      <vt:lpstr>Calibri Light</vt:lpstr>
      <vt:lpstr>Covered By Your Grace</vt:lpstr>
      <vt:lpstr>Garamond</vt:lpstr>
      <vt:lpstr>Georgia</vt:lpstr>
      <vt:lpstr>MV Boli</vt:lpstr>
      <vt:lpstr>Times New Roman</vt:lpstr>
      <vt:lpstr>Wingdings</vt:lpstr>
      <vt:lpstr>Retrospect</vt:lpstr>
      <vt:lpstr>1_Custom Design</vt:lpstr>
      <vt:lpstr>Custom Design</vt:lpstr>
      <vt:lpstr>PowerPoint Presentation</vt:lpstr>
      <vt:lpstr>About See the Signs, Speak Out </vt:lpstr>
      <vt:lpstr>Agenda</vt:lpstr>
      <vt:lpstr>By the end of today’s training you will know how to…</vt:lpstr>
      <vt:lpstr>Ground Rules</vt:lpstr>
      <vt:lpstr>What is Bystander Intervention?</vt:lpstr>
      <vt:lpstr>PowerPoint Presentation</vt:lpstr>
      <vt:lpstr>PowerPoint Presentation</vt:lpstr>
      <vt:lpstr>You can make a difference</vt:lpstr>
      <vt:lpstr>PowerPoint Presentation</vt:lpstr>
      <vt:lpstr>PowerPoint Presentation</vt:lpstr>
      <vt:lpstr>What is domestic violence?</vt:lpstr>
      <vt:lpstr>What is domestic violence?</vt:lpstr>
      <vt:lpstr>What are the dynamics of domestic violence?</vt:lpstr>
      <vt:lpstr>PowerPoint Presentation</vt:lpstr>
      <vt:lpstr>Technology to abuse</vt:lpstr>
      <vt:lpstr>Impacts of Domestic Violence</vt:lpstr>
      <vt:lpstr>Signs in the Workplace</vt:lpstr>
      <vt:lpstr>PowerPoint Presentation</vt:lpstr>
      <vt:lpstr>Why do victims stay?</vt:lpstr>
      <vt:lpstr>Support</vt:lpstr>
      <vt:lpstr>Voices of survivors: if you could give one message to workplaces about domestic violence, what would it be?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2014-04-04T20:15:02Z</dcterms:created>
  <dcterms:modified xsi:type="dcterms:W3CDTF">2021-07-13T16:01:37Z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y fmtid="{D5CDD505-2E9C-101B-9397-08002B2CF9AE}" pid="3" name="ArticulateGUID">
    <vt:lpwstr>8E29776C-A139-4734-A599-66A17656C2C9</vt:lpwstr>
  </property>
  <property fmtid="{D5CDD505-2E9C-101B-9397-08002B2CF9AE}" pid="4" name="ArticulatePath">
    <vt:lpwstr>DV Bystander Training (Part I)</vt:lpwstr>
  </property>
</Properties>
</file>